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543" r:id="rId2"/>
    <p:sldId id="513" r:id="rId3"/>
    <p:sldId id="544" r:id="rId4"/>
    <p:sldId id="545" r:id="rId5"/>
    <p:sldId id="546" r:id="rId6"/>
    <p:sldId id="547" r:id="rId7"/>
    <p:sldId id="560" r:id="rId8"/>
    <p:sldId id="558" r:id="rId9"/>
    <p:sldId id="559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11" r:id="rId21"/>
  </p:sldIdLst>
  <p:sldSz cx="9601200" cy="6858000"/>
  <p:notesSz cx="6797675" cy="9928225"/>
  <p:defaultTextStyle>
    <a:defPPr>
      <a:defRPr lang="en-GB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2E07F"/>
    <a:srgbClr val="FF8B40"/>
    <a:srgbClr val="53CAEB"/>
    <a:srgbClr val="70512C"/>
    <a:srgbClr val="00858A"/>
    <a:srgbClr val="7FABD2"/>
    <a:srgbClr val="0057A6"/>
    <a:srgbClr val="9F9F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4700" autoAdjust="0"/>
  </p:normalViewPr>
  <p:slideViewPr>
    <p:cSldViewPr snapToGrid="0">
      <p:cViewPr>
        <p:scale>
          <a:sx n="66" d="100"/>
          <a:sy n="66" d="100"/>
        </p:scale>
        <p:origin x="-462" y="-198"/>
      </p:cViewPr>
      <p:guideLst>
        <p:guide orient="horz" pos="2170"/>
        <p:guide pos="30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3006" y="-96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6" rIns="92431" bIns="46216" numCol="1" anchor="t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/>
            </a:lvl1pPr>
          </a:lstStyle>
          <a:p>
            <a:endParaRPr lang="zh-CN" alt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6" rIns="92431" bIns="46216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/>
            </a:lvl1pPr>
          </a:lstStyle>
          <a:p>
            <a:endParaRPr lang="en-GB" altLang="zh-CN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6" rIns="92431" bIns="46216" numCol="1" anchor="b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/>
            </a:lvl1pPr>
          </a:lstStyle>
          <a:p>
            <a:endParaRPr lang="en-GB" altLang="zh-CN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6" rIns="92431" bIns="46216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/>
            </a:lvl1pPr>
          </a:lstStyle>
          <a:p>
            <a:fld id="{ABFE0E72-1C72-48F5-BBF2-4C1B6CBA50CB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306521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31" tIns="46216" rIns="92431" bIns="46216" numCol="1" anchor="ctr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/>
            </a:lvl1pPr>
          </a:lstStyle>
          <a:p>
            <a:endParaRPr lang="zh-CN" alt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31" tIns="46216" rIns="92431" bIns="46216" numCol="1" anchor="ctr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/>
            </a:lvl1pPr>
          </a:lstStyle>
          <a:p>
            <a:endParaRPr lang="en-GB" altLang="zh-CN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744538"/>
            <a:ext cx="52133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6" rIns="92431" bIns="462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31" tIns="46216" rIns="92431" bIns="46216" numCol="1" anchor="b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/>
            </a:lvl1pPr>
          </a:lstStyle>
          <a:p>
            <a:endParaRPr lang="en-GB" altLang="zh-CN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31" tIns="46216" rIns="92431" bIns="46216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/>
            </a:lvl1pPr>
          </a:lstStyle>
          <a:p>
            <a:fld id="{A18954CF-2580-438A-8650-005BE60F6638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615668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08DDF-97DD-4F57-9901-E71E83CB317D}" type="slidenum">
              <a:rPr lang="en-GB" altLang="zh-CN"/>
              <a:pPr/>
              <a:t>0</a:t>
            </a:fld>
            <a:endParaRPr lang="en-GB" altLang="zh-CN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12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13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14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15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16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17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18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CBCB6-FD07-45F3-A6B9-415993E466F7}" type="slidenum">
              <a:rPr lang="en-GB" altLang="zh-CN"/>
              <a:pPr/>
              <a:t>19</a:t>
            </a:fld>
            <a:endParaRPr lang="en-GB" altLang="zh-CN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2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3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4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5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9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10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3806-6A92-4876-9E93-65D8844FA212}" type="slidenum">
              <a:rPr lang="en-GB" altLang="zh-CN"/>
              <a:pPr/>
              <a:t>11</a:t>
            </a:fld>
            <a:endParaRPr lang="en-GB" altLang="zh-CN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48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38"/>
            <a:ext cx="9601200" cy="2828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 altLang="zh-CN">
              <a:ea typeface="宋体" pitchFamily="2" charset="-122"/>
            </a:endParaRPr>
          </a:p>
        </p:txBody>
      </p:sp>
      <p:sp>
        <p:nvSpPr>
          <p:cNvPr id="739330" name="Rectangle 2"/>
          <p:cNvSpPr>
            <a:spLocks noChangeArrowheads="1"/>
          </p:cNvSpPr>
          <p:nvPr/>
        </p:nvSpPr>
        <p:spPr bwMode="ltGray">
          <a:xfrm>
            <a:off x="2784475" y="2054225"/>
            <a:ext cx="6816725" cy="2741613"/>
          </a:xfrm>
          <a:prstGeom prst="rect">
            <a:avLst/>
          </a:prstGeom>
          <a:solidFill>
            <a:srgbClr val="0057A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736" tIns="45368" rIns="90736" bIns="45368" anchor="ctr"/>
          <a:lstStyle/>
          <a:p>
            <a:pPr defTabSz="908050">
              <a:spcBef>
                <a:spcPct val="0"/>
              </a:spcBef>
            </a:pPr>
            <a:endParaRPr lang="en-GB" altLang="zh-CN" sz="2000">
              <a:ea typeface="宋体" pitchFamily="2" charset="-122"/>
            </a:endParaRPr>
          </a:p>
        </p:txBody>
      </p:sp>
      <p:sp>
        <p:nvSpPr>
          <p:cNvPr id="739332" name="Date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59125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altLang="zh-CN"/>
              <a:t>Click to edit Master subtitle style</a:t>
            </a:r>
          </a:p>
        </p:txBody>
      </p:sp>
      <p:sp>
        <p:nvSpPr>
          <p:cNvPr id="739333" name="PresentationTitle"/>
          <p:cNvSpPr>
            <a:spLocks noGrp="1" noChangeArrowheads="1"/>
          </p:cNvSpPr>
          <p:nvPr>
            <p:ph type="ctrTitle" sz="quarter"/>
            <p:custDataLst>
              <p:tags r:id="rId3"/>
            </p:custDataLst>
          </p:nvPr>
        </p:nvSpPr>
        <p:spPr>
          <a:xfrm>
            <a:off x="3159125" y="3173413"/>
            <a:ext cx="5919788" cy="839787"/>
          </a:xfrm>
        </p:spPr>
        <p:txBody>
          <a:bodyPr tIns="42351" rIns="84705" bIns="42351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altLang="zh-CN"/>
              <a:t>Click to edit Master title style</a:t>
            </a:r>
          </a:p>
        </p:txBody>
      </p:sp>
      <p:sp>
        <p:nvSpPr>
          <p:cNvPr id="739337" name="MMCRegStm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94113" y="6284913"/>
            <a:ext cx="5527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spcBef>
                <a:spcPct val="0"/>
              </a:spcBef>
            </a:pPr>
            <a:endParaRPr lang="en-GB" altLang="zh-CN" sz="1000" dirty="0">
              <a:solidFill>
                <a:srgbClr val="9F9F9F"/>
              </a:solidFill>
              <a:ea typeface="宋体" pitchFamily="2" charset="-122"/>
            </a:endParaRPr>
          </a:p>
        </p:txBody>
      </p:sp>
      <p:pic>
        <p:nvPicPr>
          <p:cNvPr id="739359" name="LogoMainW" descr="MAR_FC_w" hidden="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000" y="406400"/>
            <a:ext cx="2946400" cy="881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sad Ur Rehman Khan\Desktop\Pakistan-map2_5.jp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063" y="2050775"/>
            <a:ext cx="2664823" cy="2729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373063"/>
            <a:ext cx="2047875" cy="5773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373063"/>
            <a:ext cx="5991225" cy="5773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131888"/>
            <a:ext cx="4017962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131888"/>
            <a:ext cx="4019550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18" name="BottomBarOutliner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 altLang="zh-CN">
              <a:ea typeface="宋体" pitchFamily="2" charset="-122"/>
            </a:endParaRPr>
          </a:p>
        </p:txBody>
      </p:sp>
      <p:sp>
        <p:nvSpPr>
          <p:cNvPr id="738308" name="Title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08013" y="373063"/>
            <a:ext cx="81915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738309" name="BodyText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08013" y="1131888"/>
            <a:ext cx="8189912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First level</a:t>
            </a:r>
          </a:p>
          <a:p>
            <a:pPr lvl="1"/>
            <a:r>
              <a:rPr lang="en-GB" altLang="zh-CN" dirty="0" smtClean="0"/>
              <a:t>Second level</a:t>
            </a:r>
          </a:p>
          <a:p>
            <a:pPr lvl="2"/>
            <a:r>
              <a:rPr lang="en-GB" altLang="zh-CN" dirty="0" smtClean="0"/>
              <a:t>Third level</a:t>
            </a:r>
          </a:p>
          <a:p>
            <a:pPr lvl="3"/>
            <a:r>
              <a:rPr lang="en-GB" altLang="zh-CN" dirty="0" smtClean="0"/>
              <a:t>Fourth level</a:t>
            </a:r>
          </a:p>
        </p:txBody>
      </p:sp>
      <p:sp>
        <p:nvSpPr>
          <p:cNvPr id="738306" name="Rectangle 2"/>
          <p:cNvSpPr>
            <a:spLocks noChangeArrowheads="1"/>
          </p:cNvSpPr>
          <p:nvPr/>
        </p:nvSpPr>
        <p:spPr bwMode="ltGray">
          <a:xfrm>
            <a:off x="0" y="6491068"/>
            <a:ext cx="8797925" cy="381000"/>
          </a:xfrm>
          <a:prstGeom prst="rect">
            <a:avLst/>
          </a:prstGeom>
          <a:solidFill>
            <a:srgbClr val="3F3F3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altLang="zh-CN" sz="1000" baseline="-25000">
                <a:ea typeface="宋体" pitchFamily="2" charset="-122"/>
              </a:rPr>
              <a:t>  </a:t>
            </a:r>
            <a:endParaRPr lang="en-GB" altLang="zh-CN" sz="1000" baseline="-250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38310" name="Rectangle 6"/>
          <p:cNvSpPr>
            <a:spLocks noChangeArrowheads="1"/>
          </p:cNvSpPr>
          <p:nvPr/>
        </p:nvSpPr>
        <p:spPr bwMode="ltGray">
          <a:xfrm>
            <a:off x="8845550" y="6491068"/>
            <a:ext cx="755650" cy="381000"/>
          </a:xfrm>
          <a:prstGeom prst="rect">
            <a:avLst/>
          </a:prstGeom>
          <a:solidFill>
            <a:srgbClr val="0057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GB" altLang="zh-CN" baseline="-25000">
              <a:ea typeface="宋体" pitchFamily="2" charset="-122"/>
            </a:endParaRPr>
          </a:p>
        </p:txBody>
      </p:sp>
      <p:sp>
        <p:nvSpPr>
          <p:cNvPr id="738311" name="PageRef"/>
          <p:cNvSpPr>
            <a:spLocks noChangeArrowheads="1"/>
          </p:cNvSpPr>
          <p:nvPr/>
        </p:nvSpPr>
        <p:spPr bwMode="auto">
          <a:xfrm>
            <a:off x="8847117" y="6495804"/>
            <a:ext cx="754083" cy="36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847725">
              <a:spcBef>
                <a:spcPct val="0"/>
              </a:spcBef>
            </a:pPr>
            <a:fld id="{205F7495-C40D-4A07-90C0-AB17A7732C3A}" type="slidenum">
              <a:rPr lang="en-GB" altLang="zh-CN" sz="1100">
                <a:solidFill>
                  <a:srgbClr val="FFFFFF"/>
                </a:solidFill>
                <a:ea typeface="宋体" pitchFamily="2" charset="-122"/>
              </a:rPr>
              <a:pPr defTabSz="847725">
                <a:spcBef>
                  <a:spcPct val="0"/>
                </a:spcBef>
              </a:pPr>
              <a:t>‹#›</a:t>
            </a:fld>
            <a:endParaRPr lang="en-GB" altLang="zh-CN" sz="1100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38312" name="TitleAccentSquare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ltGray">
          <a:xfrm>
            <a:off x="0" y="41116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GB" altLang="zh-CN" baseline="-25000">
              <a:ea typeface="宋体" pitchFamily="2" charset="-122"/>
            </a:endParaRPr>
          </a:p>
        </p:txBody>
      </p:sp>
      <p:sp>
        <p:nvSpPr>
          <p:cNvPr id="738316" name="CompanyName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6524" y="6471634"/>
            <a:ext cx="3835400" cy="386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l" defTabSz="939800">
              <a:spcBef>
                <a:spcPct val="0"/>
              </a:spcBef>
            </a:pPr>
            <a:r>
              <a:rPr lang="en-GB" altLang="zh-CN" sz="1000" dirty="0" smtClean="0">
                <a:solidFill>
                  <a:srgbClr val="FFFFFF"/>
                </a:solidFill>
                <a:ea typeface="宋体" pitchFamily="2" charset="-122"/>
              </a:rPr>
              <a:t>Khalid and Associates (Pvt.) Ltd.</a:t>
            </a:r>
            <a:endParaRPr lang="en-GB" altLang="zh-CN" sz="1000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" name="CompanyName"/>
          <p:cNvSpPr txBox="1"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>
            <a:off x="4849302" y="6478894"/>
            <a:ext cx="3835400" cy="386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39800">
              <a:spcBef>
                <a:spcPct val="0"/>
              </a:spcBef>
            </a:pPr>
            <a:r>
              <a:rPr lang="en-GB" altLang="zh-CN" sz="1000" dirty="0" smtClean="0">
                <a:solidFill>
                  <a:srgbClr val="FFFFFF"/>
                </a:solidFill>
                <a:ea typeface="宋体" pitchFamily="2" charset="-122"/>
              </a:rPr>
              <a:t>Burglary Claim – A Case Study</a:t>
            </a:r>
            <a:endParaRPr lang="en-GB" altLang="zh-CN" sz="100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wipe dir="r"/>
  </p:transition>
  <p:txStyles>
    <p:titleStyle>
      <a:lvl1pPr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2pPr>
      <a:lvl3pPr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3pPr>
      <a:lvl4pPr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4pPr>
      <a:lvl5pPr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5pPr>
      <a:lvl6pPr marL="4572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6pPr>
      <a:lvl7pPr marL="9144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7pPr>
      <a:lvl8pPr marL="13716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8pPr>
      <a:lvl9pPr marL="18288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9pPr>
    </p:titleStyle>
    <p:bodyStyle>
      <a:lvl1pPr marL="228600" indent="-228600" algn="l" defTabSz="939800" rtl="0" fontAlgn="base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39800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8600" algn="l" defTabSz="93980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ú"/>
        <a:defRPr sz="2000">
          <a:solidFill>
            <a:schemeClr val="tx1"/>
          </a:solidFill>
          <a:latin typeface="+mn-lt"/>
        </a:defRPr>
      </a:lvl3pPr>
      <a:lvl4pPr marL="1257300" indent="-228600" algn="l" defTabSz="939800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15668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5pPr>
      <a:lvl6pPr marL="20240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812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9384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956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2899954" y="2794591"/>
            <a:ext cx="6701246" cy="1790473"/>
          </a:xfrm>
        </p:spPr>
        <p:txBody>
          <a:bodyPr/>
          <a:lstStyle/>
          <a:p>
            <a:r>
              <a:rPr lang="en-GB" altLang="zh-CN" sz="2400" dirty="0" smtClean="0">
                <a:ea typeface="宋体" pitchFamily="2" charset="-122"/>
              </a:rPr>
              <a:t>A Presentation On </a:t>
            </a:r>
            <a:br>
              <a:rPr lang="en-GB" altLang="zh-CN" sz="2400" dirty="0" smtClean="0">
                <a:ea typeface="宋体" pitchFamily="2" charset="-122"/>
              </a:rPr>
            </a:br>
            <a:r>
              <a:rPr lang="en-GB" altLang="zh-CN" sz="2400" dirty="0" smtClean="0">
                <a:ea typeface="宋体" pitchFamily="2" charset="-122"/>
              </a:rPr>
              <a:t/>
            </a:r>
            <a:br>
              <a:rPr lang="en-GB" altLang="zh-CN" sz="2400" dirty="0" smtClean="0">
                <a:ea typeface="宋体" pitchFamily="2" charset="-122"/>
              </a:rPr>
            </a:br>
            <a:r>
              <a:rPr lang="en-GB" altLang="zh-CN" sz="2800" u="sng" dirty="0" smtClean="0">
                <a:ea typeface="宋体" pitchFamily="2" charset="-122"/>
              </a:rPr>
              <a:t>BURGLARY CLAIM –A CASE STUDY</a:t>
            </a:r>
            <a:r>
              <a:rPr lang="en-GB" altLang="zh-CN" dirty="0" smtClean="0">
                <a:ea typeface="宋体" pitchFamily="2" charset="-122"/>
              </a:rPr>
              <a:t/>
            </a:r>
            <a:br>
              <a:rPr lang="en-GB" altLang="zh-CN" dirty="0" smtClean="0">
                <a:ea typeface="宋体" pitchFamily="2" charset="-122"/>
              </a:rPr>
            </a:br>
            <a:r>
              <a:rPr lang="en-GB" altLang="zh-CN" dirty="0" smtClean="0">
                <a:ea typeface="宋体" pitchFamily="2" charset="-122"/>
              </a:rPr>
              <a:t/>
            </a:r>
            <a:br>
              <a:rPr lang="en-GB" altLang="zh-CN" dirty="0" smtClean="0">
                <a:ea typeface="宋体" pitchFamily="2" charset="-122"/>
              </a:rPr>
            </a:br>
            <a:endParaRPr lang="en-GB" altLang="zh-CN" sz="2400" b="0" dirty="0">
              <a:ea typeface="宋体" pitchFamily="2" charset="-122"/>
            </a:endParaRPr>
          </a:p>
        </p:txBody>
      </p:sp>
      <p:sp>
        <p:nvSpPr>
          <p:cNvPr id="864259" name="Date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86393" y="2218962"/>
            <a:ext cx="2299561" cy="414338"/>
          </a:xfrm>
        </p:spPr>
        <p:txBody>
          <a:bodyPr/>
          <a:lstStyle/>
          <a:p>
            <a:r>
              <a:rPr lang="en-GB" altLang="zh-CN" dirty="0" smtClean="0">
                <a:ea typeface="宋体" pitchFamily="2" charset="-122"/>
              </a:rPr>
              <a:t>December 4, 2012</a:t>
            </a:r>
            <a:endParaRPr lang="en-GB" altLang="zh-CN" dirty="0"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059" y="5136777"/>
            <a:ext cx="80413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Tania Saulat -  Director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Khalid and Associates (Pvt) Ltd.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Insurance Surveyors &amp; Loss Adjusters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400" u="sng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Essentials for burglary losses:</a:t>
            </a: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A range of information &amp; documents collected and verified:</a:t>
            </a: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Claim Form</a:t>
            </a: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Police Report</a:t>
            </a: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Computerized Stock Reports </a:t>
            </a: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Manual Stock Registers</a:t>
            </a: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Import Documents</a:t>
            </a: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Issuing Reports</a:t>
            </a: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Receiving Reports </a:t>
            </a: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Gate Passes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Documentary Evidence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endParaRPr lang="en-US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Insurable Interest</a:t>
            </a: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Policy Period / Cover</a:t>
            </a: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Insured Peril</a:t>
            </a: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Adequacy of Cover / Average Applicable</a:t>
            </a: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Other Insurances </a:t>
            </a: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Recovery / Subrogation</a:t>
            </a: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Compliance with Conditions / Warranties</a:t>
            </a:r>
          </a:p>
          <a:p>
            <a:pPr marL="349250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</a:pPr>
            <a:endParaRPr lang="en-US" altLang="zh-CN" sz="2200" b="1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</a:pPr>
            <a:endParaRPr lang="en-US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806450" lvl="1" indent="-34925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</a:pPr>
            <a:endParaRPr lang="en-US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Liability Considerations</a:t>
            </a:r>
            <a:br>
              <a:rPr lang="en-US" sz="2400" dirty="0" smtClean="0"/>
            </a:b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just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endParaRPr lang="en-US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349250" indent="-349250" algn="just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The Intention – arriving at a level of Indemnity fair to both the Insured &amp; the Insurer. </a:t>
            </a:r>
          </a:p>
          <a:p>
            <a:pPr marL="349250" indent="-349250" algn="just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The Actual Process- presents numerous complications and challenges.</a:t>
            </a:r>
          </a:p>
          <a:p>
            <a:pPr marL="228600" indent="-22860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endParaRPr lang="en-GB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Liability Substantiated, Indemnity Considered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Stock Register &amp; Other Documents Provided </a:t>
            </a:r>
          </a:p>
          <a:p>
            <a:pPr marL="3492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Extensive Physical Verification Conducted</a:t>
            </a:r>
          </a:p>
          <a:p>
            <a:pPr marL="3492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Findings Compared to Stock Register: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1800" b="1" i="1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Stock Found Sound Marked (Y)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1800" b="1" i="1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Stock Not Found Marked (X)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Findings endorsed by Insured’s warehouse In charge.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Quantifying the Claim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Claim, Stock Register, Receiving Reports etc received.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Sets of documents reconciled in light of Claim. 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Findings: 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Quantities in Computerized Stock Report &amp; Manual Register not consistent. 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The sets of Documents cannot be reconciled/ inconsistencies noted.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Shortfalls between Stock not Found (X) &amp; Claim.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Verification / Reconciliation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Insured informed, meetings held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Revised claim submitted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Records not reconciled, Delays in Updating i.e. inaccurate reflection of quantity lost / indemnity. 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Evidence needed for detailed analysis of records.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Cont…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</a:pPr>
            <a:r>
              <a:rPr lang="en-US" altLang="zh-CN" sz="2200" b="1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Commodity X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Manual Stock Register Qty:			23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Physical Qty Found:				15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Claimed Qty:					7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Computerized Stock Report Qty (verified): 	16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Qty Therefore Considered:			1</a:t>
            </a:r>
          </a:p>
          <a:p>
            <a:pPr marL="228600" indent="-22860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</a:pPr>
            <a:endParaRPr lang="en-GB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Quantities of each item claimed considered in light of documents: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</a:pPr>
            <a:r>
              <a:rPr lang="en-US" altLang="zh-CN" sz="2200" b="1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Commodity Y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Manual Stock Register Qty:			20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Physical Qty Found:				10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Claimed Qty:					10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Computerized Stock Report Qty (verified):	20</a:t>
            </a:r>
          </a:p>
          <a:p>
            <a:pPr marL="806450" lvl="1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Qty Therefore Considered:			10</a:t>
            </a:r>
          </a:p>
          <a:p>
            <a:pPr marL="228600" indent="-22860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</a:pPr>
            <a:endParaRPr lang="en-GB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Cont…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2nd Revised Claim Submitted, Insured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Meetings Held</a:t>
            </a:r>
          </a:p>
          <a:p>
            <a:pPr marL="349250" indent="-349250" algn="l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Independent Findings Presented to Insurers.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Cont…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b="1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Irregular / Inconsistent Records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Policy Condition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Documents used as basis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Negligence in updating records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</a:pPr>
            <a:endParaRPr lang="en-US" altLang="zh-CN" sz="20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349250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b="1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Average / Underinsurance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VAR &gt; Sum Insured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Gaps in Cover. Not fully Indemnified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Premium Inadequate/ Exposure not known 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Impacts Relations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Unnecessary Complications</a:t>
            </a: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endParaRPr lang="en-US" altLang="zh-CN" sz="20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806450" lvl="1" indent="-349250" algn="l" defTabSz="939800" eaLnBrk="1" hangingPunct="1">
              <a:spcBef>
                <a:spcPts val="1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endParaRPr lang="en-US" altLang="zh-CN" sz="20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228600" indent="-228600" algn="l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</a:pPr>
            <a:endParaRPr lang="en-GB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Problems Encountered / Lessons Learned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7663" indent="-347663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u="sng" dirty="0" smtClean="0"/>
              <a:t>Legal Definition</a:t>
            </a:r>
            <a:r>
              <a:rPr lang="en-US" sz="2200" b="1" dirty="0" smtClean="0"/>
              <a:t>:</a:t>
            </a:r>
          </a:p>
          <a:p>
            <a:pPr marL="347663" indent="-347663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/>
              <a:t>	“dishonestly appropriating the property of another with the intention of permanently depriving them of it”.</a:t>
            </a:r>
          </a:p>
          <a:p>
            <a:pPr marL="347663" indent="-347663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u="sng" dirty="0" smtClean="0"/>
              <a:t>Policy Definition</a:t>
            </a:r>
            <a:r>
              <a:rPr lang="en-US" sz="2200" b="1" dirty="0" smtClean="0"/>
              <a:t>:</a:t>
            </a:r>
          </a:p>
          <a:p>
            <a:pPr marL="347663" indent="-347663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/>
              <a:t>	“loss or damage by theft / burglary accompanied by actual forcible &amp; violent breaking into or out of the premises”.</a:t>
            </a:r>
          </a:p>
          <a:p>
            <a:pPr algn="l"/>
            <a:endParaRPr lang="en-US" sz="22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Overview of Cover - Definition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-1588" y="2054225"/>
            <a:ext cx="9602788" cy="274161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736" tIns="45368" rIns="90736" bIns="45368" anchor="ctr"/>
          <a:lstStyle/>
          <a:p>
            <a:pPr defTabSz="908050">
              <a:spcBef>
                <a:spcPct val="0"/>
              </a:spcBef>
            </a:pPr>
            <a:r>
              <a:rPr lang="en-GB" altLang="zh-CN" sz="6000" dirty="0" smtClean="0">
                <a:solidFill>
                  <a:schemeClr val="bg1"/>
                </a:solidFill>
                <a:ea typeface="宋体" pitchFamily="2" charset="-122"/>
              </a:rPr>
              <a:t>Thank You</a:t>
            </a:r>
            <a:endParaRPr lang="en-GB" altLang="zh-CN" sz="60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62883" name="MMCRegStmt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9988" y="6203950"/>
            <a:ext cx="55276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spcBef>
                <a:spcPct val="0"/>
              </a:spcBef>
            </a:pPr>
            <a:endParaRPr lang="en-GB" altLang="zh-CN" sz="1000" dirty="0">
              <a:solidFill>
                <a:srgbClr val="9F9F9F"/>
              </a:solidFill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7663" indent="-347663" algn="just">
              <a:spcBef>
                <a:spcPts val="1200"/>
              </a:spcBef>
            </a:pPr>
            <a:r>
              <a:rPr lang="en-US" sz="2000" u="sng" dirty="0" smtClean="0"/>
              <a:t>Exclusions</a:t>
            </a:r>
            <a:endParaRPr lang="en-US" sz="2200" u="sng" dirty="0" smtClean="0"/>
          </a:p>
          <a:p>
            <a:pPr marL="347663" indent="-3476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Persons legally on premises</a:t>
            </a:r>
          </a:p>
          <a:p>
            <a:pPr marL="347663" indent="-3476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Un</a:t>
            </a:r>
            <a:r>
              <a:rPr lang="en-US" sz="2000" dirty="0" smtClean="0"/>
              <a:t> </a:t>
            </a:r>
            <a:r>
              <a:rPr lang="en-US" sz="2200" dirty="0" smtClean="0"/>
              <a:t>-occupancy </a:t>
            </a:r>
          </a:p>
          <a:p>
            <a:pPr marL="347663" indent="-3476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Riots , strike etc</a:t>
            </a:r>
          </a:p>
          <a:p>
            <a:pPr marL="347663" indent="-3476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Market exclusions – War, Sonic Bangs, Pollution etc</a:t>
            </a:r>
          </a:p>
          <a:p>
            <a:pPr marL="347663" indent="-347663" algn="just">
              <a:spcBef>
                <a:spcPts val="1200"/>
              </a:spcBef>
            </a:pPr>
            <a:r>
              <a:rPr lang="en-US" sz="2000" u="sng" dirty="0" smtClean="0"/>
              <a:t>Warranties &amp; Conditions</a:t>
            </a:r>
            <a:endParaRPr lang="en-US" sz="2200" u="sng" dirty="0" smtClean="0"/>
          </a:p>
          <a:p>
            <a:pPr marL="347663" indent="-3476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Armed Guard round the clock</a:t>
            </a:r>
          </a:p>
          <a:p>
            <a:pPr marL="347663" indent="-3476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Intruder Alarms</a:t>
            </a:r>
          </a:p>
          <a:p>
            <a:pPr marL="347663" indent="-3476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Keys not on premises</a:t>
            </a:r>
          </a:p>
          <a:p>
            <a:pPr marL="347663" indent="-3476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Police notification condition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Exclusions, Warranties &amp; Conditions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just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The Insured are traders of chemical dyes, purchasing locally as well as importing stock.</a:t>
            </a:r>
          </a:p>
          <a:p>
            <a:pPr marL="349250" indent="-349250" algn="just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Stocks of dyes in boxes stored at their warehouse premises. </a:t>
            </a:r>
          </a:p>
          <a:p>
            <a:pPr marL="349250" indent="-349250" algn="just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Premises Insured - Fire Policy with extensions for AD, SRCC &amp; Burglary. </a:t>
            </a:r>
          </a:p>
          <a:p>
            <a:pPr marL="349250" indent="-349250" algn="just" defTabSz="939800" eaLnBrk="1" hangingPunct="1">
              <a:lnSpc>
                <a:spcPct val="150000"/>
              </a:lnSpc>
              <a:spcBef>
                <a:spcPts val="2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Insured’s Premises Burgled. </a:t>
            </a:r>
          </a:p>
          <a:p>
            <a:pPr marL="228600" indent="-228600" algn="just" defTabSz="939800" eaLnBrk="1" hangingPunct="1">
              <a:spcBef>
                <a:spcPct val="60000"/>
              </a:spcBef>
              <a:buClr>
                <a:schemeClr val="tx1"/>
              </a:buClr>
              <a:buSzPct val="90000"/>
            </a:pPr>
            <a:endParaRPr lang="en-GB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The Case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9250" indent="-349250" algn="l" defTabSz="939800" eaLnBrk="1" hangingPunct="1">
              <a:spcBef>
                <a:spcPts val="18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Information gathering &amp; analysis can be divided into:</a:t>
            </a:r>
          </a:p>
          <a:p>
            <a:pPr marL="806450" lvl="1" indent="-349250" algn="l" defTabSz="939800" eaLnBrk="1" hangingPunct="1">
              <a:spcBef>
                <a:spcPts val="18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endParaRPr lang="en-US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806450" lvl="1" indent="-349250" algn="l" defTabSz="939800" eaLnBrk="1" hangingPunct="1">
              <a:spcBef>
                <a:spcPts val="18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endParaRPr lang="en-US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806450" lvl="1" indent="-349250" algn="l" defTabSz="939800" eaLnBrk="1" hangingPunct="1">
              <a:spcBef>
                <a:spcPts val="18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Physical Evidence</a:t>
            </a:r>
          </a:p>
          <a:p>
            <a:pPr marL="806450" lvl="1" indent="-349250" algn="l" defTabSz="939800" eaLnBrk="1" hangingPunct="1">
              <a:spcBef>
                <a:spcPts val="18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endParaRPr lang="en-US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806450" lvl="1" indent="-349250" algn="l" defTabSz="939800" eaLnBrk="1" hangingPunct="1">
              <a:spcBef>
                <a:spcPts val="1800"/>
              </a:spcBef>
              <a:buClr>
                <a:schemeClr val="tx1"/>
              </a:buClr>
              <a:buSzPct val="90000"/>
            </a:pPr>
            <a:endParaRPr lang="en-US" altLang="zh-CN" sz="2200" dirty="0" smtClean="0"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pPr marL="806450" lvl="1" indent="-349250" algn="l" defTabSz="939800" eaLnBrk="1" hangingPunct="1">
              <a:spcBef>
                <a:spcPts val="18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zh-CN" sz="2200" dirty="0" smtClean="0">
                <a:latin typeface="Tahoma" pitchFamily="34" charset="0"/>
                <a:ea typeface="宋体" pitchFamily="2" charset="-122"/>
                <a:cs typeface="Tahoma" pitchFamily="34" charset="0"/>
              </a:rPr>
              <a:t>Documentary Evidence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Claim Management Process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1" name="Rectangle 7"/>
          <p:cNvSpPr>
            <a:spLocks noChangeArrowheads="1"/>
          </p:cNvSpPr>
          <p:nvPr/>
        </p:nvSpPr>
        <p:spPr bwMode="auto">
          <a:xfrm>
            <a:off x="688400" y="1083212"/>
            <a:ext cx="8336478" cy="52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7663" indent="-347663" algn="just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endParaRPr lang="en-US" sz="2200" dirty="0" smtClean="0"/>
          </a:p>
          <a:p>
            <a:pPr marL="347663" indent="-347663" algn="just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200" dirty="0" smtClean="0"/>
              <a:t>Violent &amp; Forcible Entry or Exit</a:t>
            </a:r>
          </a:p>
          <a:p>
            <a:pPr marL="347663" indent="-347663" algn="just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200" dirty="0" smtClean="0"/>
              <a:t>Telltale signs of Removal</a:t>
            </a:r>
          </a:p>
          <a:p>
            <a:pPr marL="347663" indent="-347663" algn="just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200" dirty="0" smtClean="0"/>
              <a:t>Witness Statements</a:t>
            </a:r>
          </a:p>
          <a:p>
            <a:pPr marL="347663" indent="-347663" algn="just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200" dirty="0" smtClean="0"/>
              <a:t>Photographic Evidence</a:t>
            </a:r>
          </a:p>
          <a:p>
            <a:pPr marL="347663" indent="-347663" algn="just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200" dirty="0" smtClean="0"/>
              <a:t>Initial notes etc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854" y="421924"/>
            <a:ext cx="8331217" cy="429655"/>
          </a:xfrm>
        </p:spPr>
        <p:txBody>
          <a:bodyPr anchor="ctr" anchorCtr="0"/>
          <a:lstStyle/>
          <a:p>
            <a:r>
              <a:rPr lang="en-US" sz="2400" dirty="0" smtClean="0"/>
              <a:t>Physical Evidence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sad Ur Rehman Khan\Desktop\Presenation\Photographs\Photographs\slide5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7236" y="276413"/>
            <a:ext cx="3779424" cy="5645415"/>
          </a:xfrm>
          <a:prstGeom prst="rect">
            <a:avLst/>
          </a:prstGeom>
          <a:noFill/>
        </p:spPr>
      </p:pic>
      <p:pic>
        <p:nvPicPr>
          <p:cNvPr id="5" name="Picture 3" descr="C:\Documents and Settings\Asad Ur Rehman Khan\Desktop\Presenation\Photographs\Photographs\slide5.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37981" y="190394"/>
            <a:ext cx="4330248" cy="56588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41714" y="6023429"/>
            <a:ext cx="564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VIOLENT AND FORCIBLE ENTRY EVIDENT</a:t>
            </a:r>
            <a:endParaRPr lang="en-US" sz="1800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sad Ur Rehman Khan\Desktop\Presenation\Photographs\Photographs\pic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8115" y="204908"/>
            <a:ext cx="4296228" cy="5629835"/>
          </a:xfrm>
          <a:prstGeom prst="rect">
            <a:avLst/>
          </a:prstGeom>
          <a:noFill/>
        </p:spPr>
      </p:pic>
      <p:pic>
        <p:nvPicPr>
          <p:cNvPr id="4" name="Picture 2" descr="C:\Documents and Settings\Asad Ur Rehman Khan\Desktop\Presenation\Photographs\Photographs\pic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5449" y="201706"/>
            <a:ext cx="4034446" cy="56910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0858" y="5979886"/>
            <a:ext cx="788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WAREHOUSE GATE AND OFFICE DOOR FORCED OPEN</a:t>
            </a:r>
            <a:endParaRPr lang="en-US" sz="2000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Asad Ur Rehman Khan\Desktop\Presenation\Photographs\Photographs\pic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0686" y="174812"/>
            <a:ext cx="4238171" cy="5703474"/>
          </a:xfrm>
          <a:prstGeom prst="rect">
            <a:avLst/>
          </a:prstGeom>
          <a:noFill/>
        </p:spPr>
      </p:pic>
      <p:pic>
        <p:nvPicPr>
          <p:cNvPr id="6" name="Picture 2" descr="C:\Documents and Settings\Asad Ur Rehman Khan\Desktop\Presenation\Photographs\Photographs\pic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1799" y="174812"/>
            <a:ext cx="3882144" cy="57179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6513" y="5979886"/>
            <a:ext cx="497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REMOVAL OF STOCK EVIDENT </a:t>
            </a:r>
            <a:endParaRPr lang="en-US" sz="2000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290.875;494.875;12;435.25"/>
  <p:tag name="MMCOA_POSITION_M" val="290.875;494.875;12;435.25"/>
  <p:tag name="MMCOA_POSITION_S" val="290.875;494.875;12;435.25"/>
  <p:tag name="MMCOA_HIDEONCOLOUR" val="N"/>
  <p:tag name="MMCOA_HIDEONWHITE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32"/>
  <p:tag name="MMCOA_FONTSIZE_M" val="32"/>
  <p:tag name="MMCOA_FONTSIZE_S" val="32"/>
  <p:tag name="MMCOA_POSITION_L" val="248.75;249.875;75.75;466.125"/>
  <p:tag name="MMCOA_POSITION_M" val="248.75;249.875;75.75;466.125"/>
  <p:tag name="MMCOA_POSITION_S" val="248.75;249.875;75.75;466.125"/>
  <p:tag name="MMCOA_HIDEONCOLOUR" val="N"/>
  <p:tag name="MMCOA_HIDEONWHIT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0"/>
  <p:tag name="MMCOA_FONTSIZE_M" val="20"/>
  <p:tag name="MMCOA_FONTSIZE_S" val="20"/>
  <p:tag name="MMCOA_POSITION_L" val="248.875;211.75;32.625;309.875"/>
  <p:tag name="MMCOA_POSITION_M" val="248.875;211.75;32.625;309.875"/>
  <p:tag name="MMCOA_POSITION_S" val="248.875;211.75;32.625;309.875"/>
  <p:tag name="MMCOA_HIDEONCOLOUR" val="N"/>
  <p:tag name="MMCOA_HIDEONWHITE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27.375;61.25;618.875"/>
  <p:tag name="MMCOA_POSITION_M" val="47.875;29.375;47.875;645"/>
  <p:tag name="MMCOA_POSITION_S" val="47.875;35.625;47.875;645"/>
  <p:tag name="MMCOA_HIDEONCOLOUR" val="N"/>
  <p:tag name="MMCOA_HIDEONWHITE" val="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N"/>
  <p:tag name="MMCOA_FOLLOWMASTERBACKGROUND" val="Y"/>
  <p:tag name="MMCOA_FORCESCHEME" val="N"/>
  <p:tag name="MMCOA_SLIDECOLOURSCHEME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0"/>
  <p:tag name="MMCOA_FONTSIZE_M" val="20"/>
  <p:tag name="MMCOA_FONTSIZE_S" val="20"/>
  <p:tag name="MMCOA_POSITION_L" val="-0.125;161.75;215.875;756.125"/>
  <p:tag name="MMCOA_POSITION_M" val="-0.125;161.75;215.875;756.125"/>
  <p:tag name="MMCOA_POSITION_S" val="-0.125;161.75;215.875;756.125"/>
  <p:tag name="MMCOA_HIDEONCOLOUR" val="N"/>
  <p:tag name="MMCOA_HIDEONWHITE" val="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292.125;488.5;19;435.25"/>
  <p:tag name="MMCOA_POSITION_M" val="292.125;488.5;19;435.25"/>
  <p:tag name="MMCOA_POSITION_S" val="292.125;488.5;19;435.25"/>
  <p:tag name="MMCOA_HIDEONCOLOUR" val="N"/>
  <p:tag name="MMCOA_HIDEONWHITE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31.625;49.875;49.875"/>
  <p:tag name="MMCOA_POSITION_M" val="0;32.375;36;36"/>
  <p:tag name="MMCOA_POSITION_S" val="0;32.375;36;36"/>
  <p:tag name="MMCOA_HIDEONCOLOUR" val="N"/>
  <p:tag name="MMCOA_HIDEONWHITE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0"/>
  <p:tag name="MMCOA_FONTSIZE_M" val="20"/>
  <p:tag name="MMCOA_FONTSIZE_S" val="20"/>
  <p:tag name="MMCOA_POSITION_L" val="248.75;211.75;32.625;309.875"/>
  <p:tag name="MMCOA_POSITION_M" val="248.75;211.75;32.625;309.875"/>
  <p:tag name="MMCOA_POSITION_S" val="248.75;211.75;32.625;309.875"/>
  <p:tag name="MMCOA_HIDEONCOLOUR" val="N"/>
  <p:tag name="MMCOA_HIDEONWHITE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32"/>
  <p:tag name="MMCOA_FONTSIZE_M" val="32"/>
  <p:tag name="MMCOA_FONTSIZE_S" val="32"/>
  <p:tag name="MMCOA_POSITION_L" val="248.75;249.875;66.125;466.125"/>
  <p:tag name="MMCOA_POSITION_M" val="248.75;249.875;66.125;466.125"/>
  <p:tag name="MMCOA_POSITION_S" val="248.75;249.875;66.125;466.125"/>
  <p:tag name="MMCOA_HIDEONCOLOUR" val="N"/>
  <p:tag name="MMCOA_HIDEONWHITE" val="N"/>
</p:tagLst>
</file>

<file path=ppt/theme/theme1.xml><?xml version="1.0" encoding="utf-8"?>
<a:theme xmlns:a="http://schemas.openxmlformats.org/drawingml/2006/main" name="MMC Standard">
  <a:themeElements>
    <a:clrScheme name="MMC Standard 1">
      <a:dk1>
        <a:srgbClr val="3F3F3F"/>
      </a:dk1>
      <a:lt1>
        <a:srgbClr val="FFFFFF"/>
      </a:lt1>
      <a:dk2>
        <a:srgbClr val="00A2DF"/>
      </a:dk2>
      <a:lt2>
        <a:srgbClr val="0057A6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MMC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MC Standard 1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2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3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4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5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6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7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8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9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10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11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12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MMC Standard</Template>
  <TotalTime>3523</TotalTime>
  <Words>505</Words>
  <Application>Microsoft Office PowerPoint</Application>
  <PresentationFormat>Custom</PresentationFormat>
  <Paragraphs>137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MMC Standard</vt:lpstr>
      <vt:lpstr>A Presentation On   BURGLARY CLAIM –A CASE STUDY  </vt:lpstr>
      <vt:lpstr>Overview of Cover - Definition</vt:lpstr>
      <vt:lpstr>Exclusions, Warranties &amp; Conditions</vt:lpstr>
      <vt:lpstr>The Case</vt:lpstr>
      <vt:lpstr>Claim Management Process</vt:lpstr>
      <vt:lpstr>Physical Evidence </vt:lpstr>
      <vt:lpstr>Slide 6</vt:lpstr>
      <vt:lpstr>Slide 7</vt:lpstr>
      <vt:lpstr>Slide 8</vt:lpstr>
      <vt:lpstr>Documentary Evidence </vt:lpstr>
      <vt:lpstr>Liability Considerations </vt:lpstr>
      <vt:lpstr>Liability Substantiated, Indemnity Considered</vt:lpstr>
      <vt:lpstr>Quantifying the Claim</vt:lpstr>
      <vt:lpstr>Verification / Reconciliation</vt:lpstr>
      <vt:lpstr>Cont…</vt:lpstr>
      <vt:lpstr>Quantities of each item claimed considered in light of documents:</vt:lpstr>
      <vt:lpstr>Cont…</vt:lpstr>
      <vt:lpstr>Cont…</vt:lpstr>
      <vt:lpstr>Problems Encountered / Lessons Learned</vt:lpstr>
      <vt:lpstr>Slide 19</vt:lpstr>
    </vt:vector>
  </TitlesOfParts>
  <Company>PT. Marsh Indonesia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 Introduction  Find the Upside! Turning Risk into Competitive Advantage</dc:title>
  <dc:creator>Asad U. Khan</dc:creator>
  <cp:lastModifiedBy>Computer-1</cp:lastModifiedBy>
  <cp:revision>455</cp:revision>
  <cp:lastPrinted>2006-03-13T17:59:09Z</cp:lastPrinted>
  <dcterms:created xsi:type="dcterms:W3CDTF">2007-05-31T16:48:26Z</dcterms:created>
  <dcterms:modified xsi:type="dcterms:W3CDTF">2012-12-07T11:31:47Z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OA_Template">
    <vt:lpwstr>MMC Standard.pot</vt:lpwstr>
  </property>
  <property fmtid="{D5CDD505-2E9C-101B-9397-08002B2CF9AE}" pid="3" name="MMCOA_TemplateVersion">
    <vt:lpwstr>4.5</vt:lpwstr>
  </property>
  <property fmtid="{D5CDD505-2E9C-101B-9397-08002B2CF9AE}" pid="4" name="MMCOA_OriginalScheme">
    <vt:lpwstr> 1</vt:lpwstr>
  </property>
  <property fmtid="{D5CDD505-2E9C-101B-9397-08002B2CF9AE}" pid="5" name="MMCOA_FontSize">
    <vt:lpwstr>Medium</vt:lpwstr>
  </property>
  <property fmtid="{D5CDD505-2E9C-101B-9397-08002B2CF9AE}" pid="6" name="MMCOA_PPLT">
    <vt:lpwstr>LT|21080719560316447|PowerPoint</vt:lpwstr>
  </property>
</Properties>
</file>