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61" r:id="rId2"/>
  </p:sldMasterIdLst>
  <p:notesMasterIdLst>
    <p:notesMasterId r:id="rId38"/>
  </p:notesMasterIdLst>
  <p:handoutMasterIdLst>
    <p:handoutMasterId r:id="rId39"/>
  </p:handoutMasterIdLst>
  <p:sldIdLst>
    <p:sldId id="299" r:id="rId3"/>
    <p:sldId id="394" r:id="rId4"/>
    <p:sldId id="302" r:id="rId5"/>
    <p:sldId id="395" r:id="rId6"/>
    <p:sldId id="374" r:id="rId7"/>
    <p:sldId id="409" r:id="rId8"/>
    <p:sldId id="356" r:id="rId9"/>
    <p:sldId id="407" r:id="rId10"/>
    <p:sldId id="375" r:id="rId11"/>
    <p:sldId id="355" r:id="rId12"/>
    <p:sldId id="410" r:id="rId13"/>
    <p:sldId id="359" r:id="rId14"/>
    <p:sldId id="411" r:id="rId15"/>
    <p:sldId id="392" r:id="rId16"/>
    <p:sldId id="403" r:id="rId17"/>
    <p:sldId id="397" r:id="rId18"/>
    <p:sldId id="412" r:id="rId19"/>
    <p:sldId id="353" r:id="rId20"/>
    <p:sldId id="393" r:id="rId21"/>
    <p:sldId id="379" r:id="rId22"/>
    <p:sldId id="326" r:id="rId23"/>
    <p:sldId id="396" r:id="rId24"/>
    <p:sldId id="344" r:id="rId25"/>
    <p:sldId id="404" r:id="rId26"/>
    <p:sldId id="369" r:id="rId27"/>
    <p:sldId id="413" r:id="rId28"/>
    <p:sldId id="362" r:id="rId29"/>
    <p:sldId id="414" r:id="rId30"/>
    <p:sldId id="383" r:id="rId31"/>
    <p:sldId id="363" r:id="rId32"/>
    <p:sldId id="405" r:id="rId33"/>
    <p:sldId id="415" r:id="rId34"/>
    <p:sldId id="373" r:id="rId35"/>
    <p:sldId id="408" r:id="rId36"/>
    <p:sldId id="325" r:id="rId37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7749"/>
    <a:srgbClr val="080808"/>
    <a:srgbClr val="000000"/>
    <a:srgbClr val="1C3C24"/>
    <a:srgbClr val="FF5B5B"/>
    <a:srgbClr val="E83618"/>
    <a:srgbClr val="F50736"/>
    <a:srgbClr val="FF3300"/>
    <a:srgbClr val="A20000"/>
    <a:srgbClr val="9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86738" autoAdjust="0"/>
  </p:normalViewPr>
  <p:slideViewPr>
    <p:cSldViewPr snapToGrid="0">
      <p:cViewPr>
        <p:scale>
          <a:sx n="60" d="100"/>
          <a:sy n="60" d="100"/>
        </p:scale>
        <p:origin x="-918" y="-60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220" y="124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taza\Desktop\Market%20Shar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urtaza\Desktop\Market%20Sha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rtaza\AppData\Local\Microsoft\Windows\Temporary%20Internet%20Files\Content.Outlook\QUH6CX0G\Comparative%20Figures_From_Last%2010_Years%20(2)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ltimate%20D\DISK1_VOL2\cs-03bak\USB\Ali%20-%20Claims\Analysis_2007-2008_(version_3).xls" TargetMode="External"/><Relationship Id="rId1" Type="http://schemas.openxmlformats.org/officeDocument/2006/relationships/image" Target="../media/image1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0.11202727579771719"/>
          <c:y val="0.15934272630264021"/>
          <c:w val="0.65037044854461734"/>
          <c:h val="0.81043822097709739"/>
        </c:manualLayout>
      </c:layout>
      <c:pie3DChart>
        <c:varyColors val="1"/>
        <c:ser>
          <c:idx val="0"/>
          <c:order val="0"/>
          <c:tx>
            <c:strRef>
              <c:f>'Market Share'!$D$10</c:f>
              <c:strCache>
                <c:ptCount val="1"/>
                <c:pt idx="0">
                  <c:v>Total Business (includes Group A&amp;H business, Grp polices with CV and Overseas Life Fund)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45,035</a:t>
                    </a:r>
                  </a:p>
                  <a:p>
                    <a:r>
                      <a:rPr lang="en-US" sz="1500" dirty="0" smtClean="0"/>
                      <a:t>65.4%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10,130</a:t>
                    </a:r>
                  </a:p>
                  <a:p>
                    <a:r>
                      <a:rPr lang="en-US" sz="1500" dirty="0" smtClean="0"/>
                      <a:t>14.7%</a:t>
                    </a:r>
                    <a:endParaRPr lang="en-US" sz="1500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8,215</a:t>
                    </a:r>
                  </a:p>
                  <a:p>
                    <a:r>
                      <a:rPr lang="en-US" sz="1500" dirty="0" smtClean="0"/>
                      <a:t>11.9%</a:t>
                    </a:r>
                    <a:endParaRPr lang="en-US" sz="1500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'Market Share'!$E$2:$K$2</c:f>
              <c:strCache>
                <c:ptCount val="7"/>
                <c:pt idx="0">
                  <c:v>SLIC</c:v>
                </c:pt>
                <c:pt idx="1">
                  <c:v>EFU</c:v>
                </c:pt>
                <c:pt idx="2">
                  <c:v>JLI</c:v>
                </c:pt>
                <c:pt idx="3">
                  <c:v>ALICO</c:v>
                </c:pt>
                <c:pt idx="4">
                  <c:v>EWL</c:v>
                </c:pt>
                <c:pt idx="5">
                  <c:v>PQFT</c:v>
                </c:pt>
                <c:pt idx="6">
                  <c:v>DFT</c:v>
                </c:pt>
              </c:strCache>
            </c:strRef>
          </c:cat>
          <c:val>
            <c:numRef>
              <c:f>'Market Share'!$E$10:$K$10</c:f>
              <c:numCache>
                <c:formatCode>_(* #,##0_);_(* \(#,##0\);_(* "-"??_);_(@_)</c:formatCode>
                <c:ptCount val="7"/>
                <c:pt idx="0">
                  <c:v>45034.812000000013</c:v>
                </c:pt>
                <c:pt idx="1">
                  <c:v>10129.599</c:v>
                </c:pt>
                <c:pt idx="2">
                  <c:v>8215.2620000000006</c:v>
                </c:pt>
                <c:pt idx="3">
                  <c:v>2993.4659999999999</c:v>
                </c:pt>
                <c:pt idx="4">
                  <c:v>246.77346499999973</c:v>
                </c:pt>
                <c:pt idx="5">
                  <c:v>1865.386491</c:v>
                </c:pt>
                <c:pt idx="6">
                  <c:v>326.25391499999944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view3D>
      <c:rotX val="60"/>
      <c:perspective val="30"/>
    </c:view3D>
    <c:plotArea>
      <c:layout/>
      <c:pie3DChart>
        <c:varyColors val="1"/>
        <c:ser>
          <c:idx val="0"/>
          <c:order val="0"/>
          <c:tx>
            <c:strRef>
              <c:f>'Market Share'!$D$31</c:f>
              <c:strCache>
                <c:ptCount val="1"/>
                <c:pt idx="0">
                  <c:v>Total Business (includes Group A&amp;H business, Grp polices with CV and Overseas Life Fund)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10,130</a:t>
                    </a:r>
                  </a:p>
                  <a:p>
                    <a:r>
                      <a:rPr lang="en-US" sz="1500" smtClean="0"/>
                      <a:t>42.6%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8,215</a:t>
                    </a:r>
                  </a:p>
                  <a:p>
                    <a:r>
                      <a:rPr lang="en-US" sz="1500" smtClean="0"/>
                      <a:t>34.6%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r>
                      <a:rPr lang="en-US" smtClean="0"/>
                      <a:t>2,993</a:t>
                    </a:r>
                  </a:p>
                  <a:p>
                    <a:r>
                      <a:rPr lang="en-US" sz="1500" smtClean="0"/>
                      <a:t>12.6%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'Market Share'!$E$23:$J$23</c:f>
              <c:strCache>
                <c:ptCount val="6"/>
                <c:pt idx="0">
                  <c:v>EFU</c:v>
                </c:pt>
                <c:pt idx="1">
                  <c:v>JLI</c:v>
                </c:pt>
                <c:pt idx="2">
                  <c:v>ALICO</c:v>
                </c:pt>
                <c:pt idx="3">
                  <c:v>EWL</c:v>
                </c:pt>
                <c:pt idx="4">
                  <c:v>PQFT</c:v>
                </c:pt>
                <c:pt idx="5">
                  <c:v>DFT</c:v>
                </c:pt>
              </c:strCache>
            </c:strRef>
          </c:cat>
          <c:val>
            <c:numRef>
              <c:f>'Market Share'!$E$31:$J$31</c:f>
              <c:numCache>
                <c:formatCode>_(* #,##0_);_(* \(#,##0\);_(* "-"??_);_(@_)</c:formatCode>
                <c:ptCount val="6"/>
                <c:pt idx="0">
                  <c:v>10129.599</c:v>
                </c:pt>
                <c:pt idx="1">
                  <c:v>8215.2620000000006</c:v>
                </c:pt>
                <c:pt idx="2">
                  <c:v>2993.4659999999999</c:v>
                </c:pt>
                <c:pt idx="3">
                  <c:v>246.77346499999973</c:v>
                </c:pt>
                <c:pt idx="4">
                  <c:v>1865.386491</c:v>
                </c:pt>
                <c:pt idx="5">
                  <c:v>326.25391499999944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2"/>
  <c:chart>
    <c:autoTitleDeleted val="1"/>
    <c:view3D>
      <c:rotX val="90"/>
      <c:hPercent val="61"/>
      <c:rotY val="60"/>
      <c:depthPercent val="100"/>
      <c:rAngAx val="1"/>
    </c:view3D>
    <c:plotArea>
      <c:layout>
        <c:manualLayout>
          <c:layoutTarget val="inner"/>
          <c:xMode val="edge"/>
          <c:yMode val="edge"/>
          <c:x val="0.13094926134021456"/>
          <c:y val="5.1311824446825124E-2"/>
          <c:w val="0.84463996414114895"/>
          <c:h val="0.83506187480823924"/>
        </c:manualLayout>
      </c:layout>
      <c:bar3DChart>
        <c:barDir val="col"/>
        <c:grouping val="stacked"/>
        <c:varyColors val="1"/>
        <c:ser>
          <c:idx val="0"/>
          <c:order val="0"/>
          <c:dLbls>
            <c:dLbl>
              <c:idx val="0"/>
              <c:layout>
                <c:manualLayout>
                  <c:x val="1.8131548906775981E-3"/>
                  <c:y val="-5.0799363194354796E-2"/>
                </c:manualLayout>
              </c:layout>
              <c:showVal val="1"/>
            </c:dLbl>
            <c:dLbl>
              <c:idx val="1"/>
              <c:layout>
                <c:manualLayout>
                  <c:x val="-4.8129300856302884E-3"/>
                  <c:y val="-5.4390947033260362E-2"/>
                </c:manualLayout>
              </c:layout>
              <c:showVal val="1"/>
            </c:dLbl>
            <c:dLbl>
              <c:idx val="2"/>
              <c:layout>
                <c:manualLayout>
                  <c:x val="3.8140949845118081E-4"/>
                  <c:y val="-5.2502560130803455E-2"/>
                </c:manualLayout>
              </c:layout>
              <c:showVal val="1"/>
            </c:dLbl>
            <c:dLbl>
              <c:idx val="3"/>
              <c:layout>
                <c:manualLayout>
                  <c:x val="8.0018918658526967E-4"/>
                  <c:y val="-5.7656555225678773E-2"/>
                </c:manualLayout>
              </c:layout>
              <c:showVal val="1"/>
            </c:dLbl>
            <c:dLbl>
              <c:idx val="4"/>
              <c:layout>
                <c:manualLayout>
                  <c:x val="-1.7919005952954435E-3"/>
                  <c:y val="-5.5229293059679017E-2"/>
                </c:manualLayout>
              </c:layout>
              <c:showVal val="1"/>
            </c:dLbl>
            <c:dLbl>
              <c:idx val="5"/>
              <c:layout>
                <c:manualLayout>
                  <c:x val="-1.4176147892525658E-3"/>
                  <c:y val="-6.1926767350802492E-2"/>
                </c:manualLayout>
              </c:layout>
              <c:showVal val="1"/>
            </c:dLbl>
            <c:dLbl>
              <c:idx val="6"/>
              <c:layout>
                <c:manualLayout>
                  <c:x val="-6.6051810264540073E-3"/>
                  <c:y val="-6.5216987220859723E-2"/>
                </c:manualLayout>
              </c:layout>
              <c:showVal val="1"/>
            </c:dLbl>
            <c:dLbl>
              <c:idx val="7"/>
              <c:layout>
                <c:manualLayout>
                  <c:x val="-2.5230717128101035E-3"/>
                  <c:y val="-5.9180241814035736E-2"/>
                </c:manualLayout>
              </c:layout>
              <c:showVal val="1"/>
            </c:dLbl>
            <c:dLbl>
              <c:idx val="8"/>
              <c:layout>
                <c:manualLayout>
                  <c:x val="-7.3397388174086808E-3"/>
                  <c:y val="-5.9141345036788397E-2"/>
                </c:manualLayout>
              </c:layout>
              <c:showVal val="1"/>
            </c:dLbl>
            <c:dLbl>
              <c:idx val="9"/>
              <c:layout>
                <c:manualLayout>
                  <c:x val="-2.8869639348474098E-3"/>
                  <c:y val="-5.3340217718686814E-2"/>
                </c:manualLayout>
              </c:layout>
              <c:showVal val="1"/>
            </c:dLbl>
            <c:dLbl>
              <c:idx val="10"/>
              <c:layout>
                <c:manualLayout>
                  <c:x val="1.2396392608876668E-3"/>
                  <c:y val="-3.2018243621186812E-2"/>
                </c:manualLayout>
              </c:layout>
              <c:showVal val="1"/>
            </c:dLbl>
            <c:dLbl>
              <c:idx val="11"/>
              <c:layout>
                <c:manualLayout>
                  <c:x val="7.1755435464893923E-3"/>
                  <c:y val="-4.3294866830170864E-2"/>
                </c:manualLayout>
              </c:layout>
              <c:showVal val="1"/>
            </c:dLbl>
            <c:dLbl>
              <c:idx val="12"/>
              <c:layout>
                <c:manualLayout>
                  <c:x val="3.1004411434109752E-3"/>
                  <c:y val="-3.3010971989157152E-2"/>
                </c:manualLayout>
              </c:layout>
              <c:showVal val="1"/>
            </c:dLbl>
            <c:dLbl>
              <c:idx val="13"/>
              <c:layout>
                <c:manualLayout>
                  <c:x val="6.8116513244520973E-3"/>
                  <c:y val="-4.1678068929908448E-2"/>
                </c:manualLayout>
              </c:layout>
              <c:showVal val="1"/>
            </c:dLbl>
            <c:dLbl>
              <c:idx val="14"/>
              <c:layout>
                <c:manualLayout>
                  <c:x val="6.0735900782146459E-3"/>
                  <c:y val="-2.6388193279118809E-2"/>
                </c:manualLayout>
              </c:layout>
              <c:showVal val="1"/>
            </c:dLbl>
            <c:dLbl>
              <c:idx val="15"/>
              <c:layout>
                <c:manualLayout>
                  <c:x val="6.4477591024147971E-3"/>
                  <c:y val="-3.0787659739253879E-2"/>
                </c:manualLayout>
              </c:layout>
              <c:showVal val="1"/>
            </c:dLbl>
            <c:dLbl>
              <c:idx val="16"/>
              <c:layout>
                <c:manualLayout>
                  <c:x val="9.0467390130183224E-3"/>
                  <c:y val="-2.5107009164837994E-2"/>
                </c:manualLayout>
              </c:layout>
              <c:showVal val="1"/>
            </c:dLbl>
            <c:dLbl>
              <c:idx val="17"/>
              <c:layout>
                <c:manualLayout>
                  <c:x val="6.0839836622202234E-3"/>
                  <c:y val="-2.7497784088464414E-2"/>
                </c:manualLayout>
              </c:layout>
              <c:showVal val="1"/>
            </c:dLbl>
            <c:dLbl>
              <c:idx val="18"/>
              <c:layout>
                <c:manualLayout>
                  <c:x val="7.5704997387006428E-3"/>
                  <c:y val="-3.7426616754872841E-2"/>
                </c:manualLayout>
              </c:layout>
              <c:showVal val="1"/>
            </c:dLbl>
            <c:spPr>
              <a:ln>
                <a:solidFill>
                  <a:schemeClr val="tx1"/>
                </a:solidFill>
              </a:ln>
            </c:spPr>
            <c:txPr>
              <a:bodyPr rot="0" anchor="t" anchorCtr="0"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Sheet2!$A$22:$A$31</c:f>
              <c:numCache>
                <c:formatCode>General</c:formatCod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</c:numCache>
            </c:numRef>
          </c:cat>
          <c:val>
            <c:numRef>
              <c:f>Sheet2!$B$22:$B$31</c:f>
              <c:numCache>
                <c:formatCode>0</c:formatCode>
                <c:ptCount val="10"/>
                <c:pt idx="0">
                  <c:v>894</c:v>
                </c:pt>
                <c:pt idx="1">
                  <c:v>1168</c:v>
                </c:pt>
                <c:pt idx="2">
                  <c:v>1434</c:v>
                </c:pt>
                <c:pt idx="3">
                  <c:v>1800.9112540000001</c:v>
                </c:pt>
                <c:pt idx="4">
                  <c:v>2306.8552940000022</c:v>
                </c:pt>
                <c:pt idx="5">
                  <c:v>2888.8052940000002</c:v>
                </c:pt>
                <c:pt idx="6">
                  <c:v>3635.3122940000012</c:v>
                </c:pt>
                <c:pt idx="7">
                  <c:v>4351.3272940000115</c:v>
                </c:pt>
                <c:pt idx="8">
                  <c:v>5134.4932940000044</c:v>
                </c:pt>
                <c:pt idx="9">
                  <c:v>6138.4292940000014</c:v>
                </c:pt>
              </c:numCache>
            </c:numRef>
          </c:val>
        </c:ser>
        <c:dLbls>
          <c:showVal val="1"/>
        </c:dLbls>
        <c:gapWidth val="120"/>
        <c:gapDepth val="130"/>
        <c:shape val="box"/>
        <c:axId val="66694528"/>
        <c:axId val="66704512"/>
        <c:axId val="0"/>
      </c:bar3DChart>
      <c:catAx>
        <c:axId val="66694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6704512"/>
        <c:crosses val="autoZero"/>
        <c:lblAlgn val="ctr"/>
        <c:lblOffset val="100"/>
        <c:tickLblSkip val="1"/>
        <c:tickMarkSkip val="1"/>
      </c:catAx>
      <c:valAx>
        <c:axId val="66704512"/>
        <c:scaling>
          <c:orientation val="minMax"/>
          <c:max val="7000"/>
          <c:min val="0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CUMULATIVE CLAIM AMOUNT IN MILLIONS</a:t>
                </a:r>
              </a:p>
            </c:rich>
          </c:tx>
          <c:layout>
            <c:manualLayout>
              <c:xMode val="edge"/>
              <c:yMode val="edge"/>
              <c:x val="2.3900495174408867E-2"/>
              <c:y val="9.5065374515945211E-2"/>
            </c:manualLayout>
          </c:layout>
        </c:title>
        <c:numFmt formatCode="0" sourceLinked="1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66694528"/>
        <c:crosses val="autoZero"/>
        <c:crossBetween val="between"/>
        <c:minorUnit val="40"/>
      </c:valAx>
      <c:spPr>
        <a:solidFill>
          <a:srgbClr val="397749"/>
        </a:solidFill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6.8318836195792723E-2"/>
                  <c:y val="-0.19142508683194973"/>
                </c:manualLayout>
              </c:layout>
              <c:showVal val="1"/>
            </c:dLbl>
            <c:dLbl>
              <c:idx val="1"/>
              <c:layout>
                <c:manualLayout>
                  <c:x val="-1.2162004052747461E-2"/>
                  <c:y val="2.7039063824389056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Query!$K$326:$K$327</c:f>
              <c:strCache>
                <c:ptCount val="2"/>
                <c:pt idx="0">
                  <c:v>Natural death</c:v>
                </c:pt>
                <c:pt idx="1">
                  <c:v>Accidental Death</c:v>
                </c:pt>
              </c:strCache>
            </c:strRef>
          </c:cat>
          <c:val>
            <c:numRef>
              <c:f>Query!$L$326:$L$327</c:f>
              <c:numCache>
                <c:formatCode>0.00%</c:formatCode>
                <c:ptCount val="2"/>
                <c:pt idx="0">
                  <c:v>0.88749999999999996</c:v>
                </c:pt>
                <c:pt idx="1">
                  <c:v>0.1125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117856552663583"/>
          <c:y val="0.11561566543848049"/>
          <c:w val="0.36610614296584354"/>
          <c:h val="0.33875645046205438"/>
        </c:manualLayout>
      </c:layout>
      <c:txPr>
        <a:bodyPr/>
        <a:lstStyle/>
        <a:p>
          <a:pPr rtl="0">
            <a:defRPr sz="24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blipFill dpi="0" rotWithShape="1">
      <a:blip xmlns:r="http://schemas.openxmlformats.org/officeDocument/2006/relationships" r:embed="rId1">
        <a:alphaModFix amt="25000"/>
      </a:blip>
      <a:srcRect/>
      <a:tile tx="0" ty="0" sx="100000" sy="100000" flip="none" algn="tl"/>
    </a:blipFill>
  </c:spPr>
  <c:externalData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0.61127</cdr:x>
      <cdr:y>0.8463</cdr:y>
    </cdr:from>
    <cdr:to>
      <cdr:x>0.9239</cdr:x>
      <cdr:y>0.91203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21131" y="3689148"/>
          <a:ext cx="1749715" cy="286528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510B-361C-4C53-AA97-401F4E0BE258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484A8-0D4D-4EC1-9A15-084D71963F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4FD14-77CC-4613-AD5F-3E285B416A97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57C1D-1575-42B1-9DC9-287AACD621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60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BC7FA-35AC-4850-83CF-69EA34DC0B2B}" type="slidenum">
              <a:rPr lang="en-US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DD431-6F77-40E4-B4B5-9ECE392419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100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497F5-45E7-4DC4-A3C6-CFED798934EC}" type="slidenum">
              <a:rPr lang="en-US"/>
              <a:pPr/>
              <a:t>23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57C1D-1575-42B1-9DC9-287AACD621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8F91-FBD7-48BF-B64C-CB86729CDE05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9B4D-ECCB-4B1D-9552-3EADC6CC9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ktangel 11"/>
          <p:cNvSpPr/>
          <p:nvPr userDrawn="1"/>
        </p:nvSpPr>
        <p:spPr>
          <a:xfrm>
            <a:off x="0" y="6063175"/>
            <a:ext cx="9152157" cy="79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 bwMode="gray">
          <a:xfrm>
            <a:off x="694944" y="6135624"/>
            <a:ext cx="53735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500" b="1" baseline="0" dirty="0" smtClean="0"/>
              <a:t>Claims Management, Karachi, 4 December 2012</a:t>
            </a:r>
          </a:p>
        </p:txBody>
      </p:sp>
      <p:pic>
        <p:nvPicPr>
          <p:cNvPr id="9" name="Picture 8" descr="EFU Logo modified copy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9328" y="6099048"/>
            <a:ext cx="786384" cy="722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AB54-016A-4705-B9F5-9EDB36B2751D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F749-BCF3-44A1-AE88-8FF8E5A574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ktangel 11"/>
          <p:cNvSpPr/>
          <p:nvPr userDrawn="1"/>
        </p:nvSpPr>
        <p:spPr>
          <a:xfrm>
            <a:off x="0" y="6063175"/>
            <a:ext cx="9152157" cy="79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 userDrawn="1"/>
        </p:nvSpPr>
        <p:spPr bwMode="gray">
          <a:xfrm>
            <a:off x="694944" y="6135624"/>
            <a:ext cx="53735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500" b="1" baseline="0" dirty="0" smtClean="0"/>
              <a:t>Claims Management, Karachi, 4 December 2012</a:t>
            </a:r>
          </a:p>
        </p:txBody>
      </p:sp>
      <p:pic>
        <p:nvPicPr>
          <p:cNvPr id="13" name="Picture 12" descr="EFU Logo modified copy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9328" y="6099048"/>
            <a:ext cx="786384" cy="722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8F91-FBD7-48BF-B64C-CB86729CDE05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79B4D-ECCB-4B1D-9552-3EADC6CC9B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11"/>
          <p:cNvSpPr/>
          <p:nvPr userDrawn="1"/>
        </p:nvSpPr>
        <p:spPr>
          <a:xfrm>
            <a:off x="0" y="6063175"/>
            <a:ext cx="9152157" cy="79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gray">
          <a:xfrm>
            <a:off x="694944" y="6135624"/>
            <a:ext cx="53735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500" b="1" baseline="0" dirty="0" smtClean="0"/>
              <a:t>Claims Management, Karachi, 4 December 2012</a:t>
            </a:r>
          </a:p>
        </p:txBody>
      </p:sp>
      <p:pic>
        <p:nvPicPr>
          <p:cNvPr id="11" name="Picture 10" descr="EFU Logo modified copy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9328" y="6099048"/>
            <a:ext cx="786384" cy="722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68350"/>
            <a:ext cx="9144000" cy="1235075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6" name="Billede 3" descr="dreamstime_Handshak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34250" y="777875"/>
            <a:ext cx="1809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  <p:sp>
        <p:nvSpPr>
          <p:cNvPr id="14" name="Rektangel 11"/>
          <p:cNvSpPr/>
          <p:nvPr userDrawn="1"/>
        </p:nvSpPr>
        <p:spPr>
          <a:xfrm>
            <a:off x="0" y="6063175"/>
            <a:ext cx="9152157" cy="79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 bwMode="gray">
          <a:xfrm>
            <a:off x="694944" y="6135624"/>
            <a:ext cx="53735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500" b="1" baseline="0" dirty="0" smtClean="0"/>
              <a:t>Claims Management, Karachi, 4 December 2012</a:t>
            </a:r>
          </a:p>
        </p:txBody>
      </p:sp>
      <p:pic>
        <p:nvPicPr>
          <p:cNvPr id="12" name="Picture 11" descr="EFU Logo modified copy.jp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39328" y="6101253"/>
            <a:ext cx="786384" cy="722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1"/>
          <p:cNvSpPr/>
          <p:nvPr userDrawn="1"/>
        </p:nvSpPr>
        <p:spPr>
          <a:xfrm>
            <a:off x="0" y="6063175"/>
            <a:ext cx="9152157" cy="79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gray">
          <a:xfrm>
            <a:off x="694944" y="6135624"/>
            <a:ext cx="53735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500" b="1" baseline="0" dirty="0" smtClean="0"/>
              <a:t>Claims Management, Karachi, 4 December 2012</a:t>
            </a:r>
          </a:p>
        </p:txBody>
      </p:sp>
      <p:pic>
        <p:nvPicPr>
          <p:cNvPr id="5" name="Picture 4" descr="EFU Logo modified copy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9957" y="6099048"/>
            <a:ext cx="786384" cy="722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432362-5408-4DDB-9A35-252FB4CCF89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6063175"/>
            <a:ext cx="9152157" cy="79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gray">
          <a:xfrm>
            <a:off x="694944" y="6135624"/>
            <a:ext cx="537356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500" b="1" baseline="0" dirty="0" smtClean="0"/>
              <a:t>Claims Management, Karachi, 4 December 2012</a:t>
            </a:r>
          </a:p>
        </p:txBody>
      </p:sp>
      <p:pic>
        <p:nvPicPr>
          <p:cNvPr id="11" name="Picture 10" descr="EFU Logo modified copy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9328" y="6099048"/>
            <a:ext cx="786384" cy="7223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58F91-FBD7-48BF-B64C-CB86729CDE05}" type="datetimeFigureOut">
              <a:rPr lang="en-US" smtClean="0"/>
              <a:pPr/>
              <a:t>12/3/2012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9B4D-ECCB-4B1D-9552-3EADC6CC9B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8" r:id="rId3"/>
    <p:sldLayoutId id="2147484273" r:id="rId4"/>
    <p:sldLayoutId id="2147484274" r:id="rId5"/>
    <p:sldLayoutId id="214748427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10" Type="http://schemas.openxmlformats.org/officeDocument/2006/relationships/image" Target="../media/image27.wmf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0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conscioussolutions.com.au/wp-content/uploads/2012/01/emotion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wm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hyperlink" Target="http://conscioussolutions.com.au/wp-content/uploads/2012/01/emotion1.jp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8" descr="dreamstime_Handshak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0" y="0"/>
            <a:ext cx="9151938" cy="603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607638" y="4591050"/>
            <a:ext cx="4991100" cy="61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2500" i="1" dirty="0" smtClean="0">
                <a:solidFill>
                  <a:srgbClr val="397749"/>
                </a:solidFill>
              </a:rPr>
              <a:t>Delivering on a Promise</a:t>
            </a:r>
            <a:endParaRPr lang="en-US" sz="2500" dirty="0">
              <a:solidFill>
                <a:srgbClr val="397749"/>
              </a:solidFill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623403" y="3951942"/>
            <a:ext cx="6392249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Claims Management for Life Insurance </a:t>
            </a:r>
            <a:endParaRPr lang="en-US" sz="27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798" y="5265685"/>
            <a:ext cx="392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Zain Ibrahim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EFU Life Assurance Ltd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539496" y="1446565"/>
            <a:ext cx="7816229" cy="411866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Principles 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approach;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All genuine 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claims must be paid, invalid must not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!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Fairly, accurately and promptly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Pro-active 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approach;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Handling claims, especially questionable claims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Prophylactic approach;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Learning from claims process</a:t>
            </a:r>
          </a:p>
        </p:txBody>
      </p:sp>
      <p:pic>
        <p:nvPicPr>
          <p:cNvPr id="9" name="Picture 6" descr="http://barry-overstreet.com/wp-content/uploads/2012/06/Personal-Philosophy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6896" y="384048"/>
            <a:ext cx="868680" cy="77724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0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Claims Philosophy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6028" y="1446563"/>
            <a:ext cx="7788166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428" y="388992"/>
            <a:ext cx="835572" cy="761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621" y="1686910"/>
            <a:ext cx="7646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insurance: Key players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philosophy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 contract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definitions, types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Parties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539496" y="1292772"/>
            <a:ext cx="7781544" cy="4272453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46082" name="Picture 2" descr="http://t2.gstatic.com/images?q=tbn:ANd9GcT3J0VyG32pGNWNCK9WaNOMVRLrDOinPD2CRKLMv5xHdzqvhPsU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1040" y="384048"/>
            <a:ext cx="868680" cy="772538"/>
          </a:xfrm>
          <a:prstGeom prst="rect">
            <a:avLst/>
          </a:prstGeom>
          <a:noFill/>
        </p:spPr>
      </p:pic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Life Insurance Contract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091" y="1466193"/>
            <a:ext cx="76935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It’s all about Claims!!!</a:t>
            </a:r>
          </a:p>
          <a:p>
            <a:pPr marL="236538" indent="-236538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contract must say what the contract must say!</a:t>
            </a:r>
          </a:p>
          <a:p>
            <a:pPr marL="236538" indent="-236538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Not open to misinterpretation!</a:t>
            </a:r>
          </a:p>
          <a:p>
            <a:pPr marL="236538" indent="-236538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Less dependency on medical &amp; legal opinions</a:t>
            </a:r>
            <a:endParaRPr lang="en-US" sz="2600" dirty="0" smtClean="0">
              <a:solidFill>
                <a:srgbClr val="39774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6028" y="1446563"/>
            <a:ext cx="7788166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428" y="388992"/>
            <a:ext cx="835572" cy="761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621" y="1686910"/>
            <a:ext cx="7646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insurance: Key players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philosophy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 contract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definitions, types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Parties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Types of Life Insurance Claims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" name="Rektangel 64"/>
          <p:cNvSpPr>
            <a:spLocks noChangeArrowheads="1"/>
          </p:cNvSpPr>
          <p:nvPr/>
        </p:nvSpPr>
        <p:spPr bwMode="auto">
          <a:xfrm>
            <a:off x="539496" y="1444752"/>
            <a:ext cx="7781544" cy="442002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457200" indent="-284163" algn="just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1) Death Claim</a:t>
            </a:r>
          </a:p>
          <a:p>
            <a:pPr indent="173038" algn="just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marL="693738" lvl="1" indent="-236538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Natural Death Claim</a:t>
            </a:r>
          </a:p>
          <a:p>
            <a:pPr marL="693738" lvl="1" indent="-236538" algn="just"/>
            <a:endParaRPr lang="en-US" sz="2200" dirty="0" smtClean="0">
              <a:solidFill>
                <a:schemeClr val="bg1"/>
              </a:solidFill>
            </a:endParaRPr>
          </a:p>
          <a:p>
            <a:pPr marL="693738" lvl="1" indent="-236538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Accidental Death Claim</a:t>
            </a:r>
          </a:p>
          <a:p>
            <a:pPr indent="173038" algn="just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</a:p>
          <a:p>
            <a:pPr indent="173038">
              <a:buNone/>
            </a:pPr>
            <a:r>
              <a:rPr lang="en-US" sz="2200" dirty="0" smtClean="0">
                <a:solidFill>
                  <a:schemeClr val="bg1"/>
                </a:solidFill>
              </a:rPr>
              <a:t>2) Living Benefit Claim</a:t>
            </a:r>
          </a:p>
          <a:p>
            <a:pPr indent="173038"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 indent="173038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Disability Claim</a:t>
            </a:r>
          </a:p>
          <a:p>
            <a:pPr lvl="1" indent="173038">
              <a:buFont typeface="Wingdings" pitchFamily="2" charset="2"/>
              <a:buChar char="Ø"/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 indent="173038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Critical Illness Claim</a:t>
            </a:r>
          </a:p>
          <a:p>
            <a:pPr lvl="1" indent="173038">
              <a:buFont typeface="Wingdings" pitchFamily="2" charset="2"/>
              <a:buChar char="Ø"/>
            </a:pPr>
            <a:endParaRPr lang="en-US" sz="2200" dirty="0" smtClean="0">
              <a:solidFill>
                <a:schemeClr val="bg1"/>
              </a:solidFill>
            </a:endParaRPr>
          </a:p>
          <a:p>
            <a:pPr lvl="1" indent="173038"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Maturity Claim</a:t>
            </a:r>
          </a:p>
        </p:txBody>
      </p:sp>
    </p:spTree>
    <p:extLst>
      <p:ext uri="{BB962C8B-B14F-4D97-AF65-F5344CB8AC3E}">
        <p14:creationId xmlns="" xmlns:p14="http://schemas.microsoft.com/office/powerpoint/2010/main" val="21554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05442" y="210622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Claims paid by EFU Life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20262" y="1008992"/>
          <a:ext cx="7803931" cy="48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504497" y="1245474"/>
          <a:ext cx="7803932" cy="443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ktangel 63"/>
          <p:cNvSpPr>
            <a:spLocks noChangeArrowheads="1"/>
          </p:cNvSpPr>
          <p:nvPr/>
        </p:nvSpPr>
        <p:spPr bwMode="auto">
          <a:xfrm>
            <a:off x="505442" y="352516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EFU Life Death Claims: All Causes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6028" y="1446563"/>
            <a:ext cx="7788166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428" y="388992"/>
            <a:ext cx="835572" cy="761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621" y="1686910"/>
            <a:ext cx="7646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insurance: Key players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philosophy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 contract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definitions, types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Parties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8" descr="http://gurufocus.com/images/useruploads/29200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347" y="2137058"/>
            <a:ext cx="1024756" cy="1062495"/>
          </a:xfrm>
          <a:prstGeom prst="rect">
            <a:avLst/>
          </a:prstGeom>
          <a:noFill/>
        </p:spPr>
      </p:pic>
      <p:pic>
        <p:nvPicPr>
          <p:cNvPr id="27" name="Picture 22" descr="http://notinmyfood.org/wordpress/wp-content/uploads/2012/11/investig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0148" y="1608083"/>
            <a:ext cx="1003336" cy="954364"/>
          </a:xfrm>
          <a:prstGeom prst="rect">
            <a:avLst/>
          </a:prstGeom>
          <a:noFill/>
        </p:spPr>
      </p:pic>
      <p:pic>
        <p:nvPicPr>
          <p:cNvPr id="28" name="Picture 26" descr="https://myui.coworkforce.com/Images/claiman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389" y="1529256"/>
            <a:ext cx="851336" cy="905218"/>
          </a:xfrm>
          <a:prstGeom prst="rect">
            <a:avLst/>
          </a:prstGeom>
          <a:noFill/>
        </p:spPr>
      </p:pic>
      <p:pic>
        <p:nvPicPr>
          <p:cNvPr id="29" name="Picture 28" descr="http://www.allthingscrm.com/wp-content/uploads/2010/05/Salesforce-Automation-300x2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948" y="4007713"/>
            <a:ext cx="1279088" cy="895362"/>
          </a:xfrm>
          <a:prstGeom prst="rect">
            <a:avLst/>
          </a:prstGeom>
          <a:noFill/>
        </p:spPr>
      </p:pic>
      <p:pic>
        <p:nvPicPr>
          <p:cNvPr id="1028" name="Picture 4" descr="http://www.seapars.com/claim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8740" y="2822028"/>
            <a:ext cx="993355" cy="977462"/>
          </a:xfrm>
          <a:prstGeom prst="rect">
            <a:avLst/>
          </a:prstGeom>
          <a:noFill/>
        </p:spPr>
      </p:pic>
      <p:pic>
        <p:nvPicPr>
          <p:cNvPr id="1030" name="Picture 6" descr="http://sivers.org/images/people-per-week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33820" y="3783723"/>
            <a:ext cx="907159" cy="899383"/>
          </a:xfrm>
          <a:prstGeom prst="rect">
            <a:avLst/>
          </a:prstGeom>
          <a:noFill/>
        </p:spPr>
      </p:pic>
      <p:pic>
        <p:nvPicPr>
          <p:cNvPr id="1032" name="Picture 8" descr="http://adobeperson.com/wp-content/uploads/2008/12/photoshop-doctor-medical-logo-stock-photo25-thum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05036" y="4572001"/>
            <a:ext cx="948011" cy="948011"/>
          </a:xfrm>
          <a:prstGeom prst="rect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>
            <a:off x="1734207" y="2112579"/>
            <a:ext cx="1907627" cy="993227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011685" y="4776951"/>
            <a:ext cx="2132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97749"/>
                </a:solidFill>
              </a:rPr>
              <a:t>Non Medical Sources</a:t>
            </a:r>
            <a:endParaRPr lang="en-US" sz="1600" dirty="0">
              <a:solidFill>
                <a:srgbClr val="39774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0263" y="241212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Claimant</a:t>
            </a:r>
            <a:endParaRPr lang="en-US" dirty="0">
              <a:solidFill>
                <a:srgbClr val="39774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2966" y="504496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Sales Force</a:t>
            </a:r>
            <a:endParaRPr lang="en-US" dirty="0">
              <a:solidFill>
                <a:srgbClr val="39774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12981" y="559675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Medical Sources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033752" y="3531477"/>
            <a:ext cx="1718441" cy="693682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3477091" y="4043856"/>
            <a:ext cx="598294" cy="363401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5155325" y="3720663"/>
            <a:ext cx="898635" cy="740979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754414" y="2017986"/>
            <a:ext cx="1608083" cy="709449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54269" y="3350173"/>
            <a:ext cx="1008994" cy="15765"/>
          </a:xfrm>
          <a:prstGeom prst="straightConnector1">
            <a:avLst/>
          </a:prstGeom>
          <a:ln w="25400">
            <a:solidFill>
              <a:srgbClr val="39774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646279" y="3294993"/>
            <a:ext cx="677913" cy="15768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1655379" y="1797269"/>
            <a:ext cx="5707118" cy="15766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Parties – External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2050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34293" y="4511974"/>
            <a:ext cx="1175556" cy="99019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806262" y="551793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Courts</a:t>
            </a:r>
            <a:endParaRPr lang="en-US" dirty="0">
              <a:solidFill>
                <a:srgbClr val="39774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78262" y="2569779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Investigation</a:t>
            </a:r>
            <a:endParaRPr lang="en-US" dirty="0">
              <a:solidFill>
                <a:srgbClr val="397749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5644054" y="3389591"/>
            <a:ext cx="1810936" cy="843824"/>
          </a:xfrm>
          <a:prstGeom prst="straightConnector1">
            <a:avLst/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V="1">
            <a:off x="6684583" y="3326526"/>
            <a:ext cx="1308538" cy="1308536"/>
          </a:xfrm>
          <a:prstGeom prst="bentConnector3">
            <a:avLst>
              <a:gd name="adj1" fmla="val 50000"/>
            </a:avLst>
          </a:prstGeom>
          <a:ln w="25400" cap="flat">
            <a:solidFill>
              <a:srgbClr val="397749"/>
            </a:solidFill>
            <a:headEnd type="arrow"/>
            <a:tailEnd type="arrow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86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2" grpId="0"/>
      <p:bldP spid="24" grpId="0" animBg="1"/>
      <p:bldP spid="26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8" descr="http://gurufocus.com/images/useruploads/29200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939" y="2065282"/>
            <a:ext cx="1017953" cy="1055442"/>
          </a:xfrm>
          <a:prstGeom prst="rect">
            <a:avLst/>
          </a:prstGeom>
          <a:noFill/>
        </p:spPr>
      </p:pic>
      <p:pic>
        <p:nvPicPr>
          <p:cNvPr id="1028" name="Picture 4" descr="http://www.seapars.com/clai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8318" y="2696068"/>
            <a:ext cx="1087822" cy="1070418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08833" y="548641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Profitability</a:t>
            </a:r>
            <a:endParaRPr lang="en-US" dirty="0">
              <a:solidFill>
                <a:srgbClr val="39774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2967" y="2680138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Product Design</a:t>
            </a:r>
            <a:endParaRPr lang="en-US" dirty="0">
              <a:solidFill>
                <a:srgbClr val="39774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1337" y="547063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Marketing</a:t>
            </a:r>
            <a:endParaRPr lang="en-US" dirty="0">
              <a:solidFill>
                <a:srgbClr val="39774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6101" y="27589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97749"/>
                </a:solidFill>
              </a:rPr>
              <a:t>Underwriting</a:t>
            </a:r>
          </a:p>
        </p:txBody>
      </p:sp>
      <p:sp>
        <p:nvSpPr>
          <p:cNvPr id="24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Parties – Internal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90952" y="3563007"/>
            <a:ext cx="1229710" cy="804041"/>
          </a:xfrm>
          <a:prstGeom prst="straightConnector1">
            <a:avLst/>
          </a:prstGeom>
          <a:ln w="25400">
            <a:solidFill>
              <a:srgbClr val="39774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396359" y="2238703"/>
            <a:ext cx="1261241" cy="804042"/>
          </a:xfrm>
          <a:prstGeom prst="straightConnector1">
            <a:avLst/>
          </a:prstGeom>
          <a:ln w="25400">
            <a:solidFill>
              <a:srgbClr val="39774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123789" y="3547241"/>
            <a:ext cx="1292770" cy="804051"/>
          </a:xfrm>
          <a:prstGeom prst="straightConnector1">
            <a:avLst/>
          </a:prstGeom>
          <a:ln w="25400">
            <a:solidFill>
              <a:srgbClr val="39774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12513" y="2412132"/>
            <a:ext cx="930166" cy="536028"/>
          </a:xfrm>
          <a:prstGeom prst="straightConnector1">
            <a:avLst/>
          </a:prstGeom>
          <a:ln w="25400">
            <a:solidFill>
              <a:srgbClr val="39774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AutoShape 2" descr="data:image/jpeg;base64,/9j/4AAQSkZJRgABAQAAAQABAAD/2wCEAAkGBhQQDxQPDxQQDw8PDw8PDxAPEA8NDw8OFRAVFBUQFBQXHSYeFxkjGRQVHy8gJCcpLCwsFR4xNTAqNSYrLCkBCQoKDgwOFw8PFykdHBwpKSkpLCkpKSksKSwsKSkpKSksKSwpKSkpKSwpKSkpLCkpKSksKSkpKSkpKSkpKSkpLP/AABEIAOIA3wMBIgACEQEDEQH/xAAcAAACAgMBAQAAAAAAAAAAAAAAAQYHAwQFAgj/xABFEAABAwICBgcECAQFAwUAAAABAAIDBBESIQUGBzFBURMiUmFxgZEUMpKhIzNCcoKxwdFDYqKyU2NzwvA0g/FEVJOj4f/EABgBAQEBAQEAAAAAAAAAAAAAAAABAwIE/8QAIREBAQACAgIDAQEBAAAAAAAAAAECERIhA1ETMUFhIjL/2gAMAwEAAhEDEQA/ALel0kGvLSOqCW3DgXlwYH5M5ZgXvvTNaQcLmESG2Boc12IZ3624Wtn5b7pTaNDiTucXl+IAYh1MIF/EA+SbqNznB7nDpG+4WsIYBne7S65vfPMbhbvyXp5fpMDgSRjxAEHDhfgz8Te3gUmaRxWwNJc5ofYkNsM73PCxFvEpSaKBG8BxMhc4NtixPxZ+CQ0bhc57XC7ssLm4mYSOs0i/E9b90Omfp/cuLF7i21wcJwOdwyPu/NYW1wJYCLdK0uBJFhYXsU20WFrQwtDmvMl8HULnBwIwgiws48eA3rFFo2xZjcJBGMLQWAXFiOtmQTmN3LvV7ToxpEEEgEhozN23xHc0DiTcd3WCzQzYr3Fi0gEXDhcgHePFaw0SACBhs4C/0bS4OFrFp5ZNyN93C6zQQFhvdljYlrWFoxAWu3PIWAyzTtOijq7kXGFr74HFwzAG8jgDwz9FibpMGxwnC4gA4m3xFoda3Kx39y9sorEB2FzGE4GubcgEWsTextwy9Vibopoa0ZXa4OxYRcgNthvyVOmanqsd8rZNcMwbtdex7jlu8FmWCloxHut7jWmwDcRbfrHvzWeysc0JJpKoEIQqBJNCBJoQiUgmhCBoCE7IAJhKyasDTC8r1ZVWwkmksWgXkr0kUR4QmV5KqAheV6SKDyUlirq6OBhlmeyKNvvPkcGNHdc8e5V1rBtnjZdlDGZju6aa8cXi1nvO88KLJtZNlztIaw01P9fPBEeTpGB3w3v8lROlNdK2sOGSaQtP8KH6FnhhZv8AO69aO1CrZ82QPAP2pLRA993Wum14e1rVW1TR7N0r5f8AShkPzcAFzJts1KPciqXeIhZ/vKjlJsaqnfWSQR913SH5C3zXTh2J9up+GL93J2usWwdtkI/9NN/8kYWWm20UzjZ8FQwcwYpPlcLAdikf/uHu8WBnnvN/D5rI3YjCW/8AUyMk4/Rtcy/cL3+adp/hKNFa80dTYRzsa87mS3hf4dawPkSu8qj0jsZqoxeB8NS3kD0Mh8ndX+pdDUvSVVSVDKKobLaR2HopGuxRg/bYT9kd2W9WX2XH0sxCAhdM6EITRAmkmgEwkmEDTBSTC6VsJFNCxakkU0ijkivK9LySqhKF657S4aG8MVqiqGRYD9HCf8xw4/yjPnZRrX/aoSXUujnWbm2Wqac3c2wngP5/TmYfqnqVNpCSzRhjBBkkdfC0H8yeW8/NTbuY/tatfpOr0nOOkMlRITaONoOBl/ssYMh+fNTjVzY25wElc/AN/QxkF3g524eV1YOruqsFDHggaMRFnyuAMj/PgO4LrpouXpy9E6tU1KLQQxsI+1bFIfFxzXSKaS6Z0kXQhVAhCSoYXksF8VhcCwNswOV07oQCEIQCaSEQ00k0AmkmrAwmEgmqrYQhBWLUkimkjkiqe2n7QzIXUFG76IEsqZWn6124xNPYHE8d27fIdq2u3skXsdO61TO3ruac4YDlccnOzA5C55Ko9EaNMjm2Bc5zg2NgGbnE2HzS13jj+urqZqe+tnDNzRZ0jiLiNnM83HgFfOjdGR00TYYW4WNGQ3kni5x4k81paravNoqZsQsZHdeZ4+1IRn5DcP8A9XXVkc5XZWSTSKOSKSaSqEkvSSqBCLoQCEIVCQhNAk0IRAmhCBhNJNWBoCEKjYQhCxbEtDTml2UlNJUy+5CwutuLnbmsHeSQPNb6qDbZrHikjoGHqxgTz24vIIjYfBt3fiaiSbQCpq5K2pfPMbvleXyHgBwYOQAsB3BWRst0EJJ3VTh1KcBkfLpnDf8Ahb/cFAaCnwMz3nM/srz1I0d0FBC21nSN6Z/PFJ1vk3CPJGmV1HdSJQkqxJBTXlAikvSSqEkmkqgQhCoErplCBJoQhSTRZCIdkITAQCaV01YGg7kWSduVGyhNJYtmOomDGue82YxrnuPJrRcn0C+ZqyudW1klQ/8AiyvlI5Nv1W+QwjyV3bVNKdBoqaxs6csp2/jPW/oa9UhoqPql3M2HgMz+Y9FHWLpMbiIb2iG+psvoaOMNaGjc0Bo8ALBfPVKbSMPJ7D/UF9DkqxMyXleivJVZkhBSQBCSElUFkimkqgQmkqBCEIAIQi6JTCEgmgE0kIPSa8pqwMIduQmFVZ0ISWLSqo261+VLTg7zNO4eGFjfzeoJRxWjYP5bnxJv+y722ipx6TDP8Klhb5uc95/uC5RZYAcgB6CyNJ9PD8gvoGhqBJFHIN0kcb/iaD+q+f5Nx8FcezzSIm0dFnd0QMDuYLD1f6S1HOX0kaRTKRVZvE0ga0ucQ1rQS5ziGtAHEk7lxYtdKR7nMjl6VzN7Y2PeT93KxHeuxVU4kY6N+bXtcxwPFpFivnuHFo/SJY694Jiw/wAzL/q0/Nc5WydF/wCbZ9r/AKOtbMzGy44EOGFwPeFmUd0PVBsoserKAL8ObT/zmpGuPD5Pkx2x8Xk5zbyhMpLdoaSaFQrIsmkgLIQhECYQhAJoQgdkwEgmrAJhJelVZkihIrFooDam6+mZu4UzfLoWfusU2S2NrMeHS8p7UdO//wCoD/atOd90aMD5VJdnGtQpKroJDaCqLWknIRzbmO8DfCfEclE5Fo1LSg+oCldV5sy2gipY2iqnWqoxhie4/wDUMAyF/wDEA9QL77qwlWVmhZVBtj0L0dTHVtFhM3o3n/NZuPm3+1W+o5r/AKF9q0fKwC8kY6aPnjZnbzFx5pSXVRTVHSXS0jDfrw/RnnYZtPpl5KxaSo6SNr+Yz8eI9VSWz3SWCYwn3Zm5ffGY/UeatjV2qzdEfvt/UfkvH478fluP5Xik+PzXH8rtoQhe56gkmkqBFkIQCEIRDQhNAJpJoBNAQqGhCYVVlSKCksWiltttJhroZeEtKG/ijkf+j2qJipu0d7W/krL236PxU0FQB9TM+N3c2Vlx84x6qMbJqOGesLKhjZcML3RNkAczGHNNy05E4S7eo7l6cCAXF1gq7KUbWNXDSVTamAdHBUixawYWRztHWaAMgCLO+JdHVPUuk0pRNlD5oaiM9FOGPa9vSAZPwvBycLHI8xwVP6q2aTCbtJBBBBBsQRuIPAqxNVNtj4miLSDXTtGQqI7dNb+dpsH+IIPis+kNhcu+CpifyE0b4j6tLvyUfqti+kGnqtgkHNk7R/cAqm5VqU+1TRrxf2lrO6SOaNw8sK5WsO2OiiicKV5qpy0iMNY9sQcRYOc5wGQ5C91XcGxfSLjYxwxjm+ojt/TcqRaK2Cm4NVUtA4sp4y4/G+39qOdYoVRVpEwmjGHr4wBuab3t6q8NW4HSObUYcERZduL3nlw4DlnvO9aFPslomYfr3NbfE10v1hNs3EAEbtwtvUyiiDGhjRZrWhrRyaBYD0Wd8UuUyv4z8mOOWUy9PSLIQtwIQhAkJpOcBvIHiQEKE0ICIaELS0zpdlLA+eX3WDcN7nHJrB3koNmapay2NzWYjhbicG4nchfeVlVD6V0rNpGpDn9Z73COGJvusBNgxo/M8VeGjqYxQxxOcXujijYXHMuLWgF3nZSXbrLHi2QhCa7chMIRZFeyvJQSldZO3G1y0R7XQTwDN7oi6P8A1WddnqWgeaofVDTHstbDPmGtkGP7h6rx8JcvpC6+e9oGgvY9IytaLRyn2iHlgeSS3ydiHkFK7xv4u7WXQTK+kfTuIs9odG/fgkGbJB3fmCVTGqOnJNEaQcycFrMXQVce+wBykHMtOY5gnmrQ2a6we1ULWuN5ae0T+ZZbqO9Bb8K5e1HUn2lntlO29RE20rGjOaEcQOL2/MZcAl9pOuqnscoc0OaQ5rgHNcDcOaRcEHlZNVNsv18EeGgqnWjJtTSOOTCf4Tj2Sdx4blbK6nbjKaoQhJVyEIQgFjnqGsGJ7msbzcQ0LIqx01psyTSOkkbgbJI2IEgNEYdYWHfa9+9ZebyfHjuJbqbTOq1vgZ7uKQ/yNsPV1lyanXh5+rY1ve4l5/QKEz6wwN3vxfdF1zptc2fw2E95P7LxXy+bL+Mt5X6TSfWKok3yOA5Mswf0rSc9xNySTzcST6lQqbW6U+7ZngAtCbS8r83Pd6lT4c8vsnizq3tC6SdHKyQvJjcRFM0vLmi+TJAL5EGwPcVOF8+6u1875AyISPByPRsdIb8L2BV4audJ7JF04c2UMs4P97IkAnysvd4ZljjqtZhcZ26Srja1pUHoqRpzBM8gHDLCwH1cfRS/WfWWOhhMj7OkdcQxXzkf+jRxKrPVvQEulap005d0WPHUSbrnhEzvtl3Dyvpl6aYTX+q7my7Vq5NdKMhdlODxO58v5tHnyVlBY4IGxtaxgDWMaGtaBYNaBYALHpGvbTwvnkNmRMc93gBuHed3mupNObeVczWzWyLR8PSSdaR1xFEDZ0jufc0cSovqbtTdV1TaWoiZGZSRE+IutiALsDg6+8A5g7+CrHWHT8lbUOqJTm42Y37McY3MHcFKdkWgzNXGpI+jpGlwPOZ4LWj0xHyC55W1pwkna6gmkvQWjJixIxLB0iXSLJ02MShW1TVv2qj6aMXmpMUgtmXQkfSM9AHfhPNS4SJ40WXShdQdZjRVbXEnoZOpKP5Cd/iDY+Xer9ZKHAOaQQQCCDcEHMEFUPtC1V9hqscYtTTkvhtujdvdF5XuO4jkVMNl2uWNgopj12/UOPFv+H+o9OSkdZTc3GrtG2dm7q2ibe931EDBmDvMsYHqW+Y4pag7TQ0Npa52Qs2GoOdhwZIeXJ3qrQxKAa6bMGVJdUUeGGoN3PjPVhmPMdhx57jxtvV16SZS9VYLXggEEEEAgg3BHMFelRmrmt1Zoub2Wdruia4B8E9wY7/aY7gOOVwVZzdf6Xoukc+zgL9ELPefC2Vu8kJyiXCpHJIGgucQ1rQSSSAABvJJ3BQDWbbDT092Uo9pkGWK5bCD473KDa76/wAtaTG0mKnByjafe73H7R/4Fy9SdT3aSqejJLIYwHzyAXLWXya3+Z3DwJ4Jvf06mEndbc+0ysqpQJX2iJF4ohhBbfMd/iuPpGs6aUusW3PVZiLrd24XX0PojV6npI+ip4o42EYXZAukFrHG45uv3rPRaJhg+ohhh/042Rn1AUuG/tOU9KA0fqbVz5xU0zgdznMMbPifYfNSWg2O1b/rnwQDiC4zP9GC3zVy3TuupjE538V7QbGKduc800x4hgZA3/cfmpLQag0MFsFNE4j7Ut53f1khd260dLawQUrcVRIyPk2+KR3gwZlXUjndreiiDRhaA1o4NAaB5BcHWnXSGhbhJElQR1IWnMcnPP2R8zwUN09tQlmPQ0LHRBxwiQjFO+/BrRcN+ZXvVrZnJM7p9IFzGuOIxYrzyE8ZHfY/PwU3v6dTDXeTl6J0RU6ZqTNM4iIG0ktrMY3f0UQ593Dee+3NHaNjp4mwwtDI2CwA58XE8SeJWSlpWRMEcbWsjYLNa0Wa0eCzKyac5ZbFlCdrukui0aY72dUSsjA4lrTjd+Q9VNSbC5NgMyTkAOaoXaNrV7dV/Rm9PBeOLk7PrSeZ+QCZXpcJuoq0XyGZOQAzJPJfQ+o+rvsNFHERaV30s5/zXAXb+EWb5KuNlGqHtE3tsw+gp3fRAjKWcZg94bv8bcirnUxn668mX4AmhAWjNyekR0i1+kSMizdNnpUCZahkXkyoMen9FR1lO+nl3Oza4ZujkHuvHePmCRxVGV1FLQ1JjfdksTgQW3AcN7XtPI7wVerpwo9rbq/HXRWyZPGD0UnL+R3Np+W/xld43Tb1L14bWRhkhDalo6w3dIB9od/Mf8En6dfOp6WkmscUcsbs87HuII3jkQppR7RZHRWs3pALYzf1Ld11JVuHpOtbKelkhxVjhGGe5KLdI09lmRxX7NlS+kZwXubEXmG/VxhrXuHNwH5Lo6TrnzuxyvdI7gXHcOQG4DwXKfDmub27xmo1RFfepfqDra3R/SNewvZKWklpAc1zRl4ixKjgjspBBpDFDHF7PTvwRtbjdH1zYby4WJViZf1OI9rFL9ps7fwNd+qyjatRdqYf9k/uoG3Qhk/hU7Putlv/AHrIzULFvkLfujL53XfbjWKaS7WqMe6J3+EbW/m5c2r2wj+DTnuMsmXo0fquTFs5Zxlf/T+y6dFqayLNrgSOLo4nn+ppTs/zHLk1y0jXHBBjAOVqWMi3jJmR6hbuidmE8zukrJBEDm4A9PM7xO4epUkhhlaLCZ1huFmAegC2mOl/xXH0Tj7S5enS0HqxTUY+gjAfaxlf15T+I7vAWC6+NR1kj+2VnbM7tFdM727eNPGuOJyMychmScrBV7rrtJNnU1E697tknaeHFsZ/3enNS3S447bO0/X+4dQUrr36tTK05d8LT+Z8uahGqGqz9IVAibdsbbOnltcRx34c3HcB+gK1dBaClrZhDCLk5veb4I2cXuP/AC6vPV3QkdFAIIRkM3vNsUsls3u/bgMlzJy7a2zCajs6PomQRMhhaGRxtDGNHAD8zxJ4krYxLTEi9CRasW3dO61Q9exIiI4568GdDgsTmrJo9GoXk1CxPasDwUVsPmWCSZaz3kLWfUc0Grp/QsdU2zurI33JB7ze48x3KvNI6Mkpn2eLdl7c2PHcf0ViyVgWlWSskaWSAOad4OajuXSFQV4OTsjz4LZLQUtI6BwkuhOJvYcesPA8VzGTOYbZi29p/Zc6d7dF7VJdBwh0LTxF2nxB/wDCicekAfeFvmF1NE6Y6E9Wz2O95l8/EcirLpMpuJjE2y2WzWXMpdLRyDquAPZdZrvQ7/JbS0Y2N4VayNq1zgCvQBQdNtWszKtcOWvYz33sb4uAPoubVa6wR5NLpTyaLD1Kbhq1NmVS09K60w0ovK/rWyjb1pD5cPNVvpHXmeTqx2haexm+33v2XEggknfhYHyyO4AF7j3n91Ll6dTD27usmvM1XeNv0MHYac3/AH3cfDctTV3VaWtfZgwRA2fM4dRvcO07uHnZSLQOzvMPrD3iFh/vePyHqp7TRNY0MYAxjRZrWgNaByASY7+1uUnUGgdDRUcXRQCw3vec3yO7Tj+m4LqiRabXLK0rRjW2JF7Ei1mle2lEbIevYetcL0EHLK8FqyWSIXGne2IsC8OhCzpWTSbab6QFasujAV1CF5ITS7R+fQd9y5tRq6/gVMOjXkxJo5K9qNAzDcLrlVuiZftRudbuuR5q1DTryaUJpeSk56Nzd4cPvArXxK8XUDTvAPkteXQEL/ejjd4saf0U4uuamGznmfVZ4tIyN917m+BIVpS6lUrt8Ef4Rh/JasmzylO5jm/dllH6qcV+SK7OmZv8WT4nLDJXPd7z3nxcSrDfs2p+BlH/AHL/AJhJmz6JvuvkHjgP6JxOcV3HG55s0OeeTQXH5LrUWqFTL/D6Mc5SI/lv+SncWq7m5NlfblYW+S2WaHkG6QnyV4nNwdF7N2CxqJDIexH1G/Ecz8lMKDRkUDcETGxt5NFr95O8+a1WaPkH27rM2lk5rqTTO5bdFrVka1aDIH81lbE7munLdaFlatJrHLK1hQbgK9grUa0rI0FBtBy9grWasgCIjPtDu074ij2h3ad8RQhZNC9od2nfEUe0O7TviKEIF7Q7tO+Ipe0O7TviKEKhe0O7TviKPaHdp3xFCEC9od2nfEUe0O7TviKaEUe0O7TviKBUO7TviKEIATu7TviKDO7tO+IoQiF07u074ivJnd2nepQhA+nd2nepR07u074imhAxUO7TviK9Cod2nfEUIVR6FQ7tO+Ip+0O7TviKaEB7Q7tO+Ipipf2nfEUIRWQVL+0/4ivQqX9p/wARQhEMVT+2/wCJy9iqf23/ABOSQg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24075" cy="2152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6" name="Picture 4" descr="http://flynn-product-design.com/images/Product-desig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520" y="1558105"/>
            <a:ext cx="1685418" cy="1122033"/>
          </a:xfrm>
          <a:prstGeom prst="rect">
            <a:avLst/>
          </a:prstGeom>
          <a:noFill/>
        </p:spPr>
      </p:pic>
      <p:pic>
        <p:nvPicPr>
          <p:cNvPr id="33798" name="Picture 6" descr="http://1.bp.blogspot.com/-gr8cqJhuDF4/TtSVYdeFPGI/AAAAAAAAALU/hYA-jx5nnSs/s1600/marketing+practises.jpg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3650" y="4254171"/>
            <a:ext cx="1682496" cy="1124712"/>
          </a:xfrm>
          <a:prstGeom prst="rect">
            <a:avLst/>
          </a:prstGeom>
          <a:noFill/>
        </p:spPr>
      </p:pic>
      <p:pic>
        <p:nvPicPr>
          <p:cNvPr id="33800" name="Picture 8" descr="http://t3.gstatic.com/images?q=tbn:ANd9GcT4kDdxwTDT9uCkW3JALoAc__9r4ib_a6ScAAP7eW7g8uM26eTh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1000" y="1643999"/>
            <a:ext cx="1682496" cy="1124712"/>
          </a:xfrm>
          <a:prstGeom prst="rect">
            <a:avLst/>
          </a:prstGeom>
          <a:noFill/>
        </p:spPr>
      </p:pic>
      <p:sp>
        <p:nvSpPr>
          <p:cNvPr id="33802" name="AutoShape 10" descr="data:image/jpeg;base64,/9j/4AAQSkZJRgABAQAAAQABAAD/2wCEAAkGBhQSEBQUERQUFBQVFBUQFhQUFhcVFxUQFBUVFBQUFRUYHCYfGBkkGRQUHy8gIycqLCwsFR4xNTAqNSYrLCkBCQoKDgwOGA8PGikcHyQsKSkpLCksKSkpLCwpKSkqKS0pLCksKSwpKSkpLCkpLSwpNSwpKSwpKSwuKSwsLCkpKf/AABEIANAA0AMBIgACEQEDEQH/xAAcAAABBQEBAQAAAAAAAAAAAAAAAgMEBQYBBwj/xABDEAABAwEDBwkGBAUEAgMAAAABAAIDEQQhMQUGEjJBUXETIkJhgZGhscEHFCNSctEzkrLhQ2KC4vBjc6LCFfEWJCX/xAAbAQACAwEBAQAAAAAAAAAAAAAAAQIDBAUGB//EAC8RAAIBAwIEBAYCAwEAAAAAAAABAgMEERIxBRMhQSJRYYEUMnGRodGx8ULh8Ab/2gAMAwEAAhEDEQA/APcEIQgAQhCABCEIAEIQgAQhCABCEIAKoqhCACqEIQAVRVC5VAHaoTL7WwYuHCtT3BINuHRa49lB40SckgJNUKIZnnANbxJce4UHikljji8/00b+6rdWKHgmoqquWPRPNc4HiTXiDVLjtzhrAOG9tx7jd3IVWLDBY1QmoLQHioruvFKFOq0QIQhAAhCEACEIQAIQhAAhcJTBtrNhr9NXeSMgSEKKbYeix3F1Gj1PgkmSQ7Wt4AuPefsoOpFDwTEiSYN1iBxNFEMNdZzj20Hc2iXDA0YNFd+3vxUOam8IMC/fW7NJ30tJ8Ucu84MA+p3oKpyiE9bDAzoPOL6fS0DxNUl9lG3Sd9TiR3YKQkvwUJNtDwNMjAwAHAUSkIWYkcQuoQBHtGKaTloxTaYE2w4HipKjWHVPH0UlbYfKiDBCEKYgQozmPJ16Dc0DzNVw2QHWJd9RJHdWig5oeB2S1Mbi4Dqrf3Jv34HVa49lB40XOTDcABwAHkuql1n2HgSZ3nANbxJce4UHiu8k44vd/TRv3K6nURm2PAz7o3aK/US7zTq6uFNiG0UQhZiQJUaSlMUobgLQuLj5ABUmgF9TuV5EUqrODOSCyR6U7wNzRe5x6m7VkM7PaqyOsdjpI/AynUaf5fnPhxXltst0k8mnK90j3GlXGpqcANw6lXKaXQ9DYcEqVvHV8MfyzdZb9r8sUkRjiZoPYZCx5OlQvcGHTGB0W124q8yH7X7HPQS6VnebufzmV+tvqAvHc5ZAbS9ovEejAOETQw/8g49qq0mi2XD6E10WD6ss1rZI0Ojc17Tg5pDh3hOrGeyXJvJZMjJxlc6bsJ0W+DfFbMqs89UiozcV1wRrRim07aMU0mQJth1Tx9FJUaw6p4+ikrbD5UQYIQhTENoQhZ+5JDb8VxdfiuLPLckCdCaTqspgC4V1Jc8DEqxiEIUSfK0LNeWNv1PaPMqvmz1sTcbTFwa7S/TVZsMsVOctotl2lMWZOf1mOpy0h/04ZHei63PF7vwrFbH8WNj/AFuCnBPJZ8NV7rH16fyT84864LEzSmdziObG297uA9SvHs6c+57YS0nk4dkbTiP5z0j4LdZyZPmt7QJbEYdGpE7pmaUY21aBzm7xVeRyR0cQCHUJGkMCAaVHUU6raPU8DtLdpykszXrlLyxgQpuRgOXa46sdZnfTE0yebQO1RBGVKYNCz2h5xLWQDjI6p/4scqItasHo7uemjL7fcz0khcS44klx4k1KI46kAYkgdpNElaHMDJItOUYY3AOYCZHg3gsYK0I3VotCWXg87UmoQcnske32HOCx2aGOL3mGkbGx3PB1QBs66pLs/wCx4NkdId0cb3nwCnw5FgZqwxN4Mb9lLa0DC7hctHwvmzyMq9Dyk/dfoz0ufMFavZaIx80kEjW99LlLsmcdml/Dnjcd2kAe40Kn2nHsVXa8hwS/iQxu6y0V78UO18mCr0HvFr3yaOwO5t29SlT5t5Jigjc2Fui0urSpIrQC6pu4K3Cmo6Vgpk034djq44rq4QmIztoz7sTDQ2hhOFG1ca/0hMf/AD6A/hx2iT6IJD4kBXrLGxuqxo4NA8k6Aocsv5lFf4t/V/6M07OyZ34dgtR+vQj/AFOSf/L5Qdq2OJnXJaAe8Nb6rQy4pCkraPci7qK2gvz+yh//AEndKyRcGyP8ynP/AAtudr2/R6o4GjxcSrsKQpcmMQV3J7KK9v2Zw5nud+JbbY/g9sf6GhAzCsp1+VkP+pNI7/stGuURoj5A7qt2lj6dP4M/DmfY24WaLtbpfqqrCHJsTNSONvBjR5BSEK5RS7GeVerLeT+4AJ2LamlDyxldtmgfI7HBrfmecAlNqMW2KnGVSaiurZmvaTnHos92iPOePiEbI/l7fLivMhZla2l7pHue81c4lxPWfREVmF5edFjQXPd8rBjxOwDeQvPVKzqz6H0ayowsaGn3b9Sv9yNASDQ1ANLiRiAVEzldoWeGP53PnPAUiZ5Sd6bdni/li4CsBAYICeaI26tD0ZMTpjaTiomceUmzzgxBwjaxkbA6mlcKm4XXuccN60U6Ti8lVW5lVSTWO/sVK9N9iWTayzzkarGwji86TvBo71kp8wbewBxs0hBAdzQHGh6gar1r2WZGdZ8njlGlj5JHyOa4UIGq0EHqb4rbRg9XU4vEbiPIai089DXrqKoW88mRrTj2JpO2jHsTSALLJmqeKmKHkzVPFTFRLcvjsCEIUSRHKEFCmVjMuKQly4pCtWxWzoUhRwpCjIcTlULqFEmRkIQrSo4TvXnGdGVveJeb+GyrWDfvd2+XFaXO7K2i3kWHnOFXncz5eJWOEK4t/cany4+56ng1poXPnv2/ZFZBU0F5PiVnM78rivu0Zq1prK4G58o6I3tbhxqdgV5nHlf3WHmn40oOhTGOPAy8TeG9p2LztU29PC1Pc7M58x+iBel+yfMflHC2Tt5jD8Fp6bxjJTcNnXwWZzEzQdb7SG3iFlHyvHy1uYP5j9yvoaKzNjjayMBrGgNa0YBouAHcF0aMMvLOLxO80R5cH1e4lCChbzy4ISZZQ0EnAIjfVoO8A96AGbRj2JpO2jHsTSALLJmoeKmKHkzVPFTFRLcvjsCChCiSIjon11m/l/uXORf8zfyf3KQiqq1seEQ3wPrrj8v9yT7u/wCYfl/uUp+K4qXWnncNCK+3SuijdISCGgmmjSpwArXfRY62ZyWlj6CQ6J5zagapw2bPRaDPC0fDbGOkdI/S39/JZW0Q6UXXHzuMZPOHYaHtKyVq828Jnc4fbwUNc0nlj7c8bT87TxaPstdkDKTrRCHaTQ4c1w0ekO3aF5srzNLKvIz6JPMk5p6ndE993aqqFzNS8TNt9YU5Um6cUmupuvd3/OPyf3KLlG0mGMvc4HYG6NKu3YqyLgsXlu3maS7Ubc0eZ7VsqXE4rc4FrbKrPDXRblPM4vcXOvLiST1lMWy0MhidLLqMFabXOOqxvWT3XnYrBkFT97gOs9XWvNM8s4veJQyM/AiqG/zvwdIeOA3AdZWKlTc5amen1Z8Ef6RT5Tyi+eV0sh5zjWgwAwDW7gBcF3JWS5LTMyGEaT3nRA2dZJ3DEqKAvePZbmN7pDy0zf8A7ErQaH+HEbwz6jt7ti6CWSq6rq3p+vYvs181hYbO2GNw+Z7tAVfIcXG/sVq+F9Ncfl/dSkl2Ct1NLoeVl423LqQ/d3fOPy/uuOhcBUvH5R91JVNlTKGkdBuG07zu4KrnT8yOhEHKE7nmgdzRhzaV6zeruCzO0W88ao6I3cVQLVRjmjgE3Vn5hoRAtFndXXH5R9017u75h+X91NtGKbS50/MNCJWTGENNTW/dRTFGsGqePopK1QeVlixgEIQpANpuaYMaXONAP8C570ytNJtcKVFe5UGcls0iIxgL3cdiy1JaE2zRQpupJRI9o9oMDXEFkoIuILRce9NH2jQbGSHsH3VDlzJnKN5Ro57Bzh8zBt+oeSqMhWbTtDAcGnlDwZzvOi57qT1fU9DTsLWVNzecr1Ndlu0cpMTsADR6+JUSFtDXEYEbwbiO5SRFU9ZPif3RoNN7HaTTUhw230PChFFBpt6iMXGMVBGdt1l5OQt2YtO9pvB7lHV/lqyaUQeMY7j/ALZ29h81AyNk/lH6ThzG3nrdsb2qpw8WEdCFdcrVLt0/76mldlhz7LG1wIe5vOO9uzvuKr+SUtzampVVnJlttjs5lNC882Jh6UlNv8oF57N60Yc2kcyCjBYit+v3M17Qc4uSZ7tGfiPFZSOhGf4fUXbeqg2rzdO2m0uke57yXOcS5xO1xN5V9mLmg/KFpDLxEyj5X7mV1R/MdnetcY46I2+GjByl7mp9kmY3LPFsnb8Nh+E09OQdP6W7N54L2lNWOyMijbHG0NYwBrWjAAYBPK5LB5i4ryrT1P2BJfglKBlS36DaDWPgN6HsUEXKuUKcxpv2ncNyp10mq4qUM6Fqm4LLMxHELUpMCPaMU2nLRim0gJtg1Tx9FJUawap4+ikrdT+VEGCEIUxEC3zhjC437hvOxZdzKklxG0km4byT1K2ypPpvoNVvntKxWe+V+TZyDDznir+qPY3tN/Ada51xPXL0R2+H28niMd2aAR0N2P8AneFHsuR2xvkkb06AN+W8l4HUTSnaqjMrL3KNEEh57R8MnpM2t4jZ1HqWrbEqEvI1VlOjNwl/ZU5XtPI2eSTAhpDfrdzW+Jr2KizEyhpNfA7FtZGcDc9vke9L9oVto2OEbfjO4CrW/wDY9yyeTLeYZmSNxY6tN46Q7RXvSzh4OlbWvNtZS7vb22PVRCLwRUEEEb2nELkFjbG0MbgNu0k4k/5hRSYHNe1rmmrXAOB3tIqE6I1ZpOI59SDO9sbHPedFjAXucdjRef8AOC8RzrzjdbLQX4Rt5kTflj2E9ZxK1HtRzt03+6QnmMPxnDpSDocG7evgvPlbGOlG+2p9OZIk5Mya+0TMiibpPe4NA9TuAF/YvpDM/NllhszYWXnWe/a+Q4nqG4bAsp7NMxxZoeWnaOXlAuI/DiNCG/UcT2BbmGyt3U4Fw8itcaDxk43EL3mz5cdkTqoUbkNznj+qvmjQdsee1rT6BPls5upCrZaOTYXUr9/sszNIXEk3krRSMeQQSwg3XtPo5Zq2RvjcQWtO6jjeNmIUXTY9SOITHvB2td2UPqu+9DaHD+k+ipdOS7D1IkQjnDiPNalZOzWpmm3nAc4Y1G3rWpE7Tg5veFBxY8jVoxTaXangG8gXbVGNsbvrwv8AK5JRbDJZ2HVPH0UlQ8myVabiL9opsUxbYLEUQBM2xxDDTFPLhCk1lDTw8mTyjbWQROlfg0V4notHWSvI7dbXSyOkeaucan7DqAuXq2deZ81rc1rJGMiHOodIuLzUXgXUAu71TQeyin4sjz/thv8A2NfBc+dGbeEj1XD721t4uc5eJ/gymaeSXz2pgYS3QIkc8dFoOPE4dq9ctMFDUYG7gdyhZEyJDY2lsekNIgudJcTuFaAUG5WrgHNI2EEXde0HetVO1UaeHucniHE/iLjVFeFdDxbObKHLWqV41Q7Qb9DOaPKqq17DZsxbGz+EHdb3FyubNkWCPUhjb1hja9+KodlJvLZ14/8AoKNKChTg3hehV5EyUYbFC010g2ruouOlTsrRZ7P7Oz3Oz6MZ+PKCGfyNwdJ2YDr4L0FzaihwNyw2UfZRFaZ3TWmeZ7nG5rdFjWsGqwXE0A696vdDD6HDpXUJScqvnk8JJrfv37yvRfZVmTyzxa5x8Jh+E0i58g6X0t8TwW6sfsxyfH/A0zvkc53rRaWz2dsbAxjQ1rRRrWigA3AK2nQw8yLbrisZwcaSwOJ2Hamk7FtWp7HCW45RFFxCrLQoqLLs9XUHRuJ6zeri12jQYXd3FZeV1bzxQhMaXEIUyA9Yx8Rn1DzWjdGNoHcs9YB8Vn1LRp4FkhzQNBua0dgSaJ60YppGEIssmap4+imKHkzVPFTFTLcvjsCEIUSQJqS0NbrOAUK3WSVx5r6jdWn/ALVXJk+QYtPmgC1ly0wYVdwu80yLbA7Fmid4FPFqqXNIxu4riALppjOrKR1Gh/UpAY/ZoPHVVv3BWdT9mtro9U3bjgexPLFhF2ZCMWOHCjvJcFpacHCu43HuN6RDllhHO5p3Y+KW7KMThQuB4j7hPIsDaE6yyRuFWXDe0keGHguGwHov/M0HyofFTU0VuDG07FtTZhkHRB+k+hohk1NYObxBp3ioTbTBJokISGSg4EHgU3bbRoMJ24DicFEkVWWLTpO0Rg39W1VsmCUTtKTJghAMoQpthyfyjXHdcPqxUyA3k0fFbxWjWfyawiYA4ivfRaBNCZGtOKaTtoxTSYiyyZqnipih5M1TxUxUS3L47AhCFEkCEIQAzaLK14o4V8+9U1ryS5t7ecPEdiv0IAyfJnce5JIWuUe12JsgvF+/aPugDMoUi2WF0ZvvGwj/AC5R0AO2e1OYatPZsKtIcujpNI6xeqZCAL92WoxvPZ91Hfl4dFveVUIQBMnykXYtZxpU96gzAuxe/hW7uKUlRwudqgngKoAi8k8YFp4ih7xd4JDy6l7T/SQfsVdRZGecaN44+CmRZDb0iTwu/dPIsGUEgqAbibucC3zWossQawAbPPap8NiY3VaAuOsDD0QOHN8lNTIOBXusg5QPGIqD17lIThsHyvcONHed6QbNIMNF3aWnuvHipa0R0Mi2nHsTNVJkssjjc3R63EU7KVqno8kjpku6tUdw+6HNIFBsXkw808fRTUiOINFGgAdVyWqm8stSwgQhCQwQhCABCEIAEIQgDjmgihvHWokuSo3bKcLlMQgCnlyD8ruwj1UOXJcjejXhetIhAGbhybI7o06zcpkWQfmd2AequEIAiRZLjb0a9ZvUpraYXcF1CABCEIAEIQgAQhCABCEIAEIQgD//2Q=="/>
          <p:cNvSpPr>
            <a:spLocks noChangeAspect="1" noChangeArrowheads="1"/>
          </p:cNvSpPr>
          <p:nvPr/>
        </p:nvSpPr>
        <p:spPr bwMode="auto">
          <a:xfrm>
            <a:off x="63500" y="-957263"/>
            <a:ext cx="198120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AutoShape 12" descr="data:image/jpeg;base64,/9j/4AAQSkZJRgABAQAAAQABAAD/2wCEAAkGBhQSEBQUERQUFBQVFBUQFhQUFhcVFxUQFBUVFBQUFRUYHCYfGBkkGRQUHy8gIycqLCwsFR4xNTAqNSYrLCkBCQoKDgwOGA8PGikcHyQsKSkpLCksKSkpLCwpKSkqKS0pLCksKSwpKSkpLCkpLSwpNSwpKSwpKSwuKSwsLCkpKf/AABEIANAA0AMBIgACEQEDEQH/xAAcAAABBQEBAQAAAAAAAAAAAAAAAgMEBQYBBwj/xABDEAABAwEDBwkGBAUEAgMAAAABAAIDEQQhMQUGEjJBUXETIkJhgZGhscEHFCNSctEzkrLhQ2KC4vBjc6LCFfEWJCX/xAAbAQACAwEBAQAAAAAAAAAAAAAAAQIDBAUGB//EAC8RAAIBAwIEBAYCAwEAAAAAAAABAgMEERIxBRMhQSJRYYEUMnGRodGx8ULh8Ab/2gAMAwEAAhEDEQA/APcEIQgAQhCABCEIAEIQgAQhCABCEIAKoqhCACqEIQAVRVC5VAHaoTL7WwYuHCtT3BINuHRa49lB40SckgJNUKIZnnANbxJce4UHikljji8/00b+6rdWKHgmoqquWPRPNc4HiTXiDVLjtzhrAOG9tx7jd3IVWLDBY1QmoLQHioruvFKFOq0QIQhAAhCEACEIQAIQhAAhcJTBtrNhr9NXeSMgSEKKbYeix3F1Gj1PgkmSQ7Wt4AuPefsoOpFDwTEiSYN1iBxNFEMNdZzj20Hc2iXDA0YNFd+3vxUOam8IMC/fW7NJ30tJ8Ucu84MA+p3oKpyiE9bDAzoPOL6fS0DxNUl9lG3Sd9TiR3YKQkvwUJNtDwNMjAwAHAUSkIWYkcQuoQBHtGKaTloxTaYE2w4HipKjWHVPH0UlbYfKiDBCEKYgQozmPJ16Dc0DzNVw2QHWJd9RJHdWig5oeB2S1Mbi4Dqrf3Jv34HVa49lB40XOTDcABwAHkuql1n2HgSZ3nANbxJce4UHiu8k44vd/TRv3K6nURm2PAz7o3aK/US7zTq6uFNiG0UQhZiQJUaSlMUobgLQuLj5ABUmgF9TuV5EUqrODOSCyR6U7wNzRe5x6m7VkM7PaqyOsdjpI/AynUaf5fnPhxXltst0k8mnK90j3GlXGpqcANw6lXKaXQ9DYcEqVvHV8MfyzdZb9r8sUkRjiZoPYZCx5OlQvcGHTGB0W124q8yH7X7HPQS6VnebufzmV+tvqAvHc5ZAbS9ovEejAOETQw/8g49qq0mi2XD6E10WD6ss1rZI0Ojc17Tg5pDh3hOrGeyXJvJZMjJxlc6bsJ0W+DfFbMqs89UiozcV1wRrRim07aMU0mQJth1Tx9FJUaw6p4+ikrbD5UQYIQhTENoQhZ+5JDb8VxdfiuLPLckCdCaTqspgC4V1Jc8DEqxiEIUSfK0LNeWNv1PaPMqvmz1sTcbTFwa7S/TVZsMsVOctotl2lMWZOf1mOpy0h/04ZHei63PF7vwrFbH8WNj/AFuCnBPJZ8NV7rH16fyT84864LEzSmdziObG297uA9SvHs6c+57YS0nk4dkbTiP5z0j4LdZyZPmt7QJbEYdGpE7pmaUY21aBzm7xVeRyR0cQCHUJGkMCAaVHUU6raPU8DtLdpykszXrlLyxgQpuRgOXa46sdZnfTE0yebQO1RBGVKYNCz2h5xLWQDjI6p/4scqItasHo7uemjL7fcz0khcS44klx4k1KI46kAYkgdpNElaHMDJItOUYY3AOYCZHg3gsYK0I3VotCWXg87UmoQcnske32HOCx2aGOL3mGkbGx3PB1QBs66pLs/wCx4NkdId0cb3nwCnw5FgZqwxN4Mb9lLa0DC7hctHwvmzyMq9Dyk/dfoz0ufMFavZaIx80kEjW99LlLsmcdml/Dnjcd2kAe40Kn2nHsVXa8hwS/iQxu6y0V78UO18mCr0HvFr3yaOwO5t29SlT5t5Jigjc2Fui0urSpIrQC6pu4K3Cmo6Vgpk034djq44rq4QmIztoz7sTDQ2hhOFG1ca/0hMf/AD6A/hx2iT6IJD4kBXrLGxuqxo4NA8k6Aocsv5lFf4t/V/6M07OyZ34dgtR+vQj/AFOSf/L5Qdq2OJnXJaAe8Nb6rQy4pCkraPci7qK2gvz+yh//AEndKyRcGyP8ynP/AAtudr2/R6o4GjxcSrsKQpcmMQV3J7KK9v2Zw5nud+JbbY/g9sf6GhAzCsp1+VkP+pNI7/stGuURoj5A7qt2lj6dP4M/DmfY24WaLtbpfqqrCHJsTNSONvBjR5BSEK5RS7GeVerLeT+4AJ2LamlDyxldtmgfI7HBrfmecAlNqMW2KnGVSaiurZmvaTnHos92iPOePiEbI/l7fLivMhZla2l7pHue81c4lxPWfREVmF5edFjQXPd8rBjxOwDeQvPVKzqz6H0ayowsaGn3b9Sv9yNASDQ1ANLiRiAVEzldoWeGP53PnPAUiZ5Sd6bdni/li4CsBAYICeaI26tD0ZMTpjaTiomceUmzzgxBwjaxkbA6mlcKm4XXuccN60U6Ti8lVW5lVSTWO/sVK9N9iWTayzzkarGwji86TvBo71kp8wbewBxs0hBAdzQHGh6gar1r2WZGdZ8njlGlj5JHyOa4UIGq0EHqb4rbRg9XU4vEbiPIai089DXrqKoW88mRrTj2JpO2jHsTSALLJmqeKmKHkzVPFTFRLcvjsCEIUSRHKEFCmVjMuKQly4pCtWxWzoUhRwpCjIcTlULqFEmRkIQrSo4TvXnGdGVveJeb+GyrWDfvd2+XFaXO7K2i3kWHnOFXncz5eJWOEK4t/cany4+56ng1poXPnv2/ZFZBU0F5PiVnM78rivu0Zq1prK4G58o6I3tbhxqdgV5nHlf3WHmn40oOhTGOPAy8TeG9p2LztU29PC1Pc7M58x+iBel+yfMflHC2Tt5jD8Fp6bxjJTcNnXwWZzEzQdb7SG3iFlHyvHy1uYP5j9yvoaKzNjjayMBrGgNa0YBouAHcF0aMMvLOLxO80R5cH1e4lCChbzy4ISZZQ0EnAIjfVoO8A96AGbRj2JpO2jHsTSALLJmoeKmKHkzVPFTFRLcvjsCChCiSIjon11m/l/uXORf8zfyf3KQiqq1seEQ3wPrrj8v9yT7u/wCYfl/uUp+K4qXWnncNCK+3SuijdISCGgmmjSpwArXfRY62ZyWlj6CQ6J5zagapw2bPRaDPC0fDbGOkdI/S39/JZW0Q6UXXHzuMZPOHYaHtKyVq828Jnc4fbwUNc0nlj7c8bT87TxaPstdkDKTrRCHaTQ4c1w0ekO3aF5srzNLKvIz6JPMk5p6ndE993aqqFzNS8TNt9YU5Um6cUmupuvd3/OPyf3KLlG0mGMvc4HYG6NKu3YqyLgsXlu3maS7Ubc0eZ7VsqXE4rc4FrbKrPDXRblPM4vcXOvLiST1lMWy0MhidLLqMFabXOOqxvWT3XnYrBkFT97gOs9XWvNM8s4veJQyM/AiqG/zvwdIeOA3AdZWKlTc5amen1Z8Ef6RT5Tyi+eV0sh5zjWgwAwDW7gBcF3JWS5LTMyGEaT3nRA2dZJ3DEqKAvePZbmN7pDy0zf8A7ErQaH+HEbwz6jt7ti6CWSq6rq3p+vYvs181hYbO2GNw+Z7tAVfIcXG/sVq+F9Ncfl/dSkl2Ct1NLoeVl423LqQ/d3fOPy/uuOhcBUvH5R91JVNlTKGkdBuG07zu4KrnT8yOhEHKE7nmgdzRhzaV6zeruCzO0W88ao6I3cVQLVRjmjgE3Vn5hoRAtFndXXH5R9017u75h+X91NtGKbS50/MNCJWTGENNTW/dRTFGsGqePopK1QeVlixgEIQpANpuaYMaXONAP8C570ytNJtcKVFe5UGcls0iIxgL3cdiy1JaE2zRQpupJRI9o9oMDXEFkoIuILRce9NH2jQbGSHsH3VDlzJnKN5Ro57Bzh8zBt+oeSqMhWbTtDAcGnlDwZzvOi57qT1fU9DTsLWVNzecr1Ndlu0cpMTsADR6+JUSFtDXEYEbwbiO5SRFU9ZPif3RoNN7HaTTUhw230PChFFBpt6iMXGMVBGdt1l5OQt2YtO9pvB7lHV/lqyaUQeMY7j/ALZ29h81AyNk/lH6ThzG3nrdsb2qpw8WEdCFdcrVLt0/76mldlhz7LG1wIe5vOO9uzvuKr+SUtzampVVnJlttjs5lNC882Jh6UlNv8oF57N60Yc2kcyCjBYit+v3M17Qc4uSZ7tGfiPFZSOhGf4fUXbeqg2rzdO2m0uke57yXOcS5xO1xN5V9mLmg/KFpDLxEyj5X7mV1R/MdnetcY46I2+GjByl7mp9kmY3LPFsnb8Nh+E09OQdP6W7N54L2lNWOyMijbHG0NYwBrWjAAYBPK5LB5i4ryrT1P2BJfglKBlS36DaDWPgN6HsUEXKuUKcxpv2ncNyp10mq4qUM6Fqm4LLMxHELUpMCPaMU2nLRim0gJtg1Tx9FJUawap4+ikrdT+VEGCEIUxEC3zhjC437hvOxZdzKklxG0km4byT1K2ypPpvoNVvntKxWe+V+TZyDDznir+qPY3tN/Ada51xPXL0R2+H28niMd2aAR0N2P8AneFHsuR2xvkkb06AN+W8l4HUTSnaqjMrL3KNEEh57R8MnpM2t4jZ1HqWrbEqEvI1VlOjNwl/ZU5XtPI2eSTAhpDfrdzW+Jr2KizEyhpNfA7FtZGcDc9vke9L9oVto2OEbfjO4CrW/wDY9yyeTLeYZmSNxY6tN46Q7RXvSzh4OlbWvNtZS7vb22PVRCLwRUEEEb2nELkFjbG0MbgNu0k4k/5hRSYHNe1rmmrXAOB3tIqE6I1ZpOI59SDO9sbHPedFjAXucdjRef8AOC8RzrzjdbLQX4Rt5kTflj2E9ZxK1HtRzt03+6QnmMPxnDpSDocG7evgvPlbGOlG+2p9OZIk5Mya+0TMiibpPe4NA9TuAF/YvpDM/NllhszYWXnWe/a+Q4nqG4bAsp7NMxxZoeWnaOXlAuI/DiNCG/UcT2BbmGyt3U4Fw8itcaDxk43EL3mz5cdkTqoUbkNznj+qvmjQdsee1rT6BPls5upCrZaOTYXUr9/sszNIXEk3krRSMeQQSwg3XtPo5Zq2RvjcQWtO6jjeNmIUXTY9SOITHvB2td2UPqu+9DaHD+k+ipdOS7D1IkQjnDiPNalZOzWpmm3nAc4Y1G3rWpE7Tg5veFBxY8jVoxTaXangG8gXbVGNsbvrwv8AK5JRbDJZ2HVPH0UlQ8myVabiL9opsUxbYLEUQBM2xxDDTFPLhCk1lDTw8mTyjbWQROlfg0V4notHWSvI7dbXSyOkeaucan7DqAuXq2deZ81rc1rJGMiHOodIuLzUXgXUAu71TQeyin4sjz/thv8A2NfBc+dGbeEj1XD721t4uc5eJ/gymaeSXz2pgYS3QIkc8dFoOPE4dq9ctMFDUYG7gdyhZEyJDY2lsekNIgudJcTuFaAUG5WrgHNI2EEXde0HetVO1UaeHucniHE/iLjVFeFdDxbObKHLWqV41Q7Qb9DOaPKqq17DZsxbGz+EHdb3FyubNkWCPUhjb1hja9+KodlJvLZ14/8AoKNKChTg3hehV5EyUYbFC010g2ruouOlTsrRZ7P7Oz3Oz6MZ+PKCGfyNwdJ2YDr4L0FzaihwNyw2UfZRFaZ3TWmeZ7nG5rdFjWsGqwXE0A696vdDD6HDpXUJScqvnk8JJrfv37yvRfZVmTyzxa5x8Jh+E0i58g6X0t8TwW6sfsxyfH/A0zvkc53rRaWz2dsbAxjQ1rRRrWigA3AK2nQw8yLbrisZwcaSwOJ2Hamk7FtWp7HCW45RFFxCrLQoqLLs9XUHRuJ6zeri12jQYXd3FZeV1bzxQhMaXEIUyA9Yx8Rn1DzWjdGNoHcs9YB8Vn1LRp4FkhzQNBua0dgSaJ60YppGEIssmap4+imKHkzVPFTFTLcvjsCEIUSQJqS0NbrOAUK3WSVx5r6jdWn/ALVXJk+QYtPmgC1ly0wYVdwu80yLbA7Fmid4FPFqqXNIxu4riALppjOrKR1Gh/UpAY/ZoPHVVv3BWdT9mtro9U3bjgexPLFhF2ZCMWOHCjvJcFpacHCu43HuN6RDllhHO5p3Y+KW7KMThQuB4j7hPIsDaE6yyRuFWXDe0keGHguGwHov/M0HyofFTU0VuDG07FtTZhkHRB+k+hohk1NYObxBp3ioTbTBJokISGSg4EHgU3bbRoMJ24DicFEkVWWLTpO0Rg39W1VsmCUTtKTJghAMoQpthyfyjXHdcPqxUyA3k0fFbxWjWfyawiYA4ivfRaBNCZGtOKaTtoxTSYiyyZqnipih5M1TxUxUS3L47AhCFEkCEIQAzaLK14o4V8+9U1ryS5t7ecPEdiv0IAyfJnce5JIWuUe12JsgvF+/aPugDMoUi2WF0ZvvGwj/AC5R0AO2e1OYatPZsKtIcujpNI6xeqZCAL92WoxvPZ91Hfl4dFveVUIQBMnykXYtZxpU96gzAuxe/hW7uKUlRwudqgngKoAi8k8YFp4ih7xd4JDy6l7T/SQfsVdRZGecaN44+CmRZDb0iTwu/dPIsGUEgqAbibucC3zWossQawAbPPap8NiY3VaAuOsDD0QOHN8lNTIOBXusg5QPGIqD17lIThsHyvcONHed6QbNIMNF3aWnuvHipa0R0Mi2nHsTNVJkssjjc3R63EU7KVqno8kjpku6tUdw+6HNIFBsXkw808fRTUiOINFGgAdVyWqm8stSwgQhCQwQhCABCEIAEIQgDjmgihvHWokuSo3bKcLlMQgCnlyD8ruwj1UOXJcjejXhetIhAGbhybI7o06zcpkWQfmd2AequEIAiRZLjb0a9ZvUpraYXcF1CABCEIAEIQgAQhCABCEIAEIQgD//2Q=="/>
          <p:cNvSpPr>
            <a:spLocks noChangeAspect="1" noChangeArrowheads="1"/>
          </p:cNvSpPr>
          <p:nvPr/>
        </p:nvSpPr>
        <p:spPr bwMode="auto">
          <a:xfrm>
            <a:off x="63500" y="-957263"/>
            <a:ext cx="198120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AutoShape 14" descr="data:image/jpeg;base64,/9j/4AAQSkZJRgABAQAAAQABAAD/2wCEAAkGBhAPERQQEBASFRAQEBYQDxUUFBAUFBQPFBUWFBQQFRQXHCYeGBojGRQUHy8gIycpLCwsFR8xNTAqNiYrLCkBCQoKDgwOGg8PGiwkHSQsLSosKiwsLDQsLywsLiwsNSkqKSwsLCwsLSwsLCwpLCwsLCksLCwuLCwsLCwsLCwsLP/AABEIAMsA+AMBIgACEQEDEQH/xAAcAAABBAMBAAAAAAAAAAAAAAACAAEDBwQFBgj/xABEEAABAwEEBQkHAwEGBgMAAAABAAIDEQQSITEFE0FRcQYHIjJhgZGxwRRCUnKCodFikvAjFSQzorLhFmNzs9LxCGST/8QAGwEBAAIDAQEAAAAAAAAAAAAAAAMFAgQGAQf/xAAzEQACAgEDAgQEBAUFAAAAAAAAAQIDEQQSIQUxEyJBUTJhcbEUgcHRBkKRofAjJFLh8f/aAAwDAQACEQMRAD8AvBJJJAJJJJACc/H0Tpjn3H0RIBsUwdnh5IkIzP8ANiAV7sPgmMg/gKNM7LuQAiVu8eIRByQTGNu4eAQD7e5OotS2uWzZUeSfUje79x9UAbsk6hfEaHpuy/SfROWP+Id7fwQgJUwUf9T9B/cPyhD3/C04nJ3b2tQE6YKLXO2xu7iw+qYWjHFrx9JO/dVATplF7S3bUcWuHmE4tLK9duW8ICVMkHA5HyS29yAdAYxuHgEabb/O1ANqx/CUg3tKJMPVAJIJ0zckA6SSSASSSSASSSSAE5jgfREhOY4H0T0QDoW5nu8k9O3yQNBqcd3kEBImdkeCah3jwP5TPrQ5ZdqAIZdydRgmmQy3/wCye+fhPiEA+3uRKLWGvVdl+nfxT64bnftPogCkyPBEoZJ20OeW5w9E/tLPiHeaeaAlQs9T5oRO34m+ITxu8z5lAGhGZ4D1RIRmeA9UASGmPciQ7e71QDGBp91vgEOobXKmGyo8lKh293qgG1XafF3qmDDXrHIbu3sUiEZngPVAK6d/2TNr2Z9qNC3bxQD4pNyHBOhZkOAQBJJJIBJJJIBLVac5TWewhhneW33BooCaAml925oqKlZmkLeyCN0sho1gqd5OwDtJwVQaatzrXI+SXG/0Q3Y1mxg/m9a99/h/Utem9Perk3LiK9fn7Fy1xHA+iNcTzc6fMkfskrqzWVtGE5yWYkCN/aRS6eA3rtqqaMlJZRoX0yosdcu6EgbmeI8gjQNzPEeQWRCGmfkeCdC/I8CgHbkOCSZmQ4IkAB630+oRoD1vpPmEaACXqngUVVzvLzlI2wWOV+tbHM+KRllLgSDaLji1uRFcMAc6UVaaE5zINbZ4bZPaI7PBYnSWu+6YSTaVbQvZK7rFt0OLWAhpJApgAgLsLAdg8Aom2ZhzY3M+6N5WPoXSgtMLZQLpcAXMLmOdHeaHta+6SA645ppsvDPNZkW35j5lAB7Iz4R3VHkhbZm1PWyGT39vashA3rHgPVAD7P8Aqf8AuJ80OqNeu7L9G/gp0HvfT6oAbjvj8QPRNR1esMvhO/ipkHvfT6oBul+n7hMC6pwGQ2nt7FKgHWPAebkArx3fcJmOzwOfZ2KRBHt+b0CAKqaPIcB5IkMXVHAeSAJJJJAJMSnWk5V6Y9nhIaf6knRZ2D3n93mQsZSUVlklVcrZqEe7OU5a6b18mpYf6URx/VJkTwGXiuauKa6nuqmnJzluZ3+nqjRWq4+hjxzSwSMtMH+NCbzRkHsPXhd2OHgaFW9obS0VrhZPEaskbUVzBycxw2OBqCN4VUXVn8mdPf2dOS8/3S0OGu3QzGgFo+U4B3cdhWzprdr2vsVnVdH48PEh8S/ui1bo3IGNFXYbR5BG1wOSBmbuI8grI48K4P5VC9mBzyO0qDSlqMUZc0Y5cB8VOxYei9L60OjfhI0H6hvH8yKjdkVLZ6kirk4712NmxmAxOQ2lPq/1O8QnjyHAIlIRkJYb3WPVPw7x2ItW74z4N/CR6w+U+YRPOB4IwcZpa0vn0gIWzzBtkjZLIxrGCFzpCaCQlpvuoMAKUpUY4rgdLclo9LyzSRSRuYy/EHtZR0crLt1hcDSZlHHtGw5hd/NyjhdaH2VskuvjF98ZhnJDKgCRtG0LCSMRXNRttrGsmbZoS6SPrRtZqQZnC9dJeAAekHHaL1czQ1c7J7t2CxrjHbt4Ky5uOcG1aNc3RMjIADbCx00rnARFxAfepQPGFQSRnnRX5EZMep1j8Q2lefNG8k7V/a1kZpCGKRlstLpXBhEjTcrJIx4+EdGoOFDTHFehbHE1jAxoo1lWtAyDQaADuCsovKyaElh4HvSfCz9zv/FA177x6AyHvcf0rJUYPSPBvqsjEbWP+Dwc1BrXXuoervZv4rU23ldCxxazpEGhNcK7hvWJ/wAZNrW6MqZlRO6C9Tcjob5LKidLrT8Dv8v5Qa3pdV3V3dq5TSnORDZozLIBQYACpc52xrRvXDS8/s+sq2wx6vKhlfeLeIbQHuKeLD3D0N67xLo1o3O/a78IRKLxzyGx293YtVyT5Uw6Ts4tENRjckY6l6OQUqw04gg7QQtsOsflb5uUvc1GnF4YWsH8qgjeMcfe9ApVHF73zegQ8DqEMPVHyjyRoIOq35R5IA0kkkAxdQVJwGJ4Kq+UGnm2mZz6m4OjH8g29+J712HLnSups+raenPVnBnvnww71WjYiW3w12rrQPum4XfCH0oTnkq/V2P4F+Z0/RNLHDun68Iyvam/wJe1N/gWLdSurQ3M6Xw4mV7U3t8Ezp2EUOIIoQRmDsWNdTbQNrnBjRStXuNGt7zgmWHCKOr5DcrBA5thnedU43bHI73Tssryf8p+ncrBY7F3EbDuCpK0WWtWSNzwc0gg+GxddyO5bGIiy219QSGwWh23Y2KY7Hbn5O2452On1GfLLucx1TpmM309vVfqjv5mtcCDkewrj7fZvZ3hzH5Ho44js7RTBdlLGHAtNaHOmB8VC2xRsabrGjA7MThtJxKltpdjTXBRU3eHn7GFovTrJqMoQ+mI2UGZr/M1sWzg/wDseKxHaOaKPjawPu0OFAQaZ04BRPbO3OJrvkkHk4BbVcePM+SCyS3eVcGwrjXZSmzOoSdKMlpnaXDXXZGuZt6Yu+ByKbSWlhDZpbS1heIonS0FAXBoJNDwGfYpHXxyR7zScteQ9m0lqzM116Em69j7jrppVh6Jq007kbNGamz+y2ERRPbGWw3iRGx3xvOJOJqa1LjnvVa6M55pZrfq7S1rLJK5sP8ASqHRurRspJ6wqaEbsRljaBrZ3lsMpI94ja7YO2mPitOOidksbvKvQ2fxKhHtyZ2gdAMgcJ7ROya16vVXw1kbGR1q5kUYJu3iASSSTQZAADdw2hlD0m9Z20bytFBbLQSCXmnaG4/ZZ9nt2NCBvyC3PAcVhGt4ql3Nl7Qz4m+IXMctdNmKMxxu6cwAqDlGK3jhvrTxXSRljsg3wCrTlNatdaZHDqtOrZTKjcCe81K0tTNwhj1LfpWnV16cuy5NJjvSx3lT6tIWV0hbG3rSvbE07nPcG3u6te5VKi28HbSsUYtv0OK5RufJLR1brWi4Dta4B1/6hQjsotT7J2KyuczQ7IrY0RtAYbNEGgbmXowPBrVyXsXYtiXke32K2r/cQVvudRzJ28xWySzk9C0Q3gP+bEag/tc/wCuhvWPyt83KjeQcWr0jZjTAvcw8HRvb6hXe2Jt44Dqt83Le08t0Tm+qVeHd9UTqOLN3zegRasbgo4WCrsPe9AtgqyZR2fqt+UeSOiCz9RvyjyQEiSSSA1Vr5OwzzCacay60NjY6mrbTEm77xJO2oywWNyysOssb6DGKkjewNzp9JK3yCaIOaWuycC08CKELCUE017k9V8oTjLPw4wUpeSvJ9IWYwSvidnG8t40OB7xQ96gvqhfDwfSI4klJdmTXlBbXkMLm9aMiVnzRuD2/dqe+leRSw8nrhlYZc4ggtUbHujY9kjA9t5oPRcARiewrVWjkTYpb7TDQZENc4ChAqKE0WPzb2/WWFkZPSsznWd3ysxjP/wCbmLpI63nZZj/SFepRmk2j51OdumslXGTWHjuQaI0W2yxNhY6RzGVDTI4vcG1qG3jsGQ3ALLl6p4HySx7Puuf5Z8rG6OhvOAdJJebEypANBVz3HY1oIrxA2qQ1W23lm/iOA4DyRrzrbeee2tmDhPS5kwNpHTcWCv3JParY5C848OlWBoLGWkCr46khwGb4z7w7Mxt3keG+0vBrS2OtGkXpDhWgIugVwxI+xUDbGW1vyve0tILXBlDUUINBks5/WJNK5dwy9fFYlrk2fzf+FsQzjBFLvkpvm90Ho11vtILf7zBO/URvIIbCD0XsG1wxqTUjDKtVauoyawAOe4NBpWm8+AKoXnF0DNZLe6WEua5zjNC5pLSWk16JG1pJHhvFdtyW58poSxtvi1oY7/FjAbIBQjpMJDXHHYWr1Wbco8cc8l6M0B8c0h4XWjyJ+6iOgG4vjc8SNcQLziQQCeid3FYfJfnAsWkzdstpY6QNvujdHIyQNFATdccQKjEEjFb6Br6Gjm9d3unef1KLxJe5JsRqJLbqhRzHB5ddawVBc4+8DkBwXJaRsLmOJ1Ra0mopVwHZeXUcr7W+NkTbwLnztu0aQejjnU7aDvUOkNPRQPLDiRs4qs1lu6WC66crKUpwWd2ePochUbgtpyUswltkeGELHznjTVt/7hP0rMlttjnF5xbXbUUP7m/hT8h4GmW0SxEhhuQsr0uoL7qHjKPBQ0LNiLLV6pvTyzFp9ufmaznLs4NoiP8AyKeD3flch7IF03OfaSy0xNJr/QrlTN7vwuO9vUOpl/qsuOlVN6SD+X6m10TI2z2iGZ3Vjla48MR6qwo+X1lqTjiANmwn8qn9JW2sdN7h51WrEx3nxXleonWsRJNT0vT6mSla8NcF523nHscMbpXl11gqaUJJ2NA2kqXkPy1g0rHJJCHtdHJdkY+7ebUC67okgg0PgV510xanOoypp1jx2LteYi3GO3yQ1o2ezO/fG5rh9i9WFN0pY3HMdQ6dTRu8Jt4L6QWbqN+UeQR07VHZeo35G+QW4UBKkkkgEkkkgK45ytFXJWWlo6MouP8A+o0dE97f9K4y8rp0/okWuB8JzcKsPwyDFrvH7VVJzscxzmPFHMcWuB2OBoQqfWV7Z7vRnddC1Suo8J94/b0/YO8leUN9K+tI6Dab/klyug0ZLK+0vuWeaMEuuudSaM9HBoJq5riPoCs7Qem7PbGmazTMljddNWOBpVoNHDNp7DQqidJWUTRujPvDDjsK0HIzljNou0QyEnVwSez2pnxWWQ1B7S0hxHaGjaVb6OzdDb7HEdf0vh2q5dpfdf8AR6lmmaxpe4gNa0ucTgA0CpcTuAXnbnC5Wm1yvmJIY4XYmnNtmaasBGxz3dI8QNi73nV5bRiMWSF7XCRrZZrpBvRuAdHFhsdg4/pAGN5eftNaRMryK1Fak73b+GxbxzhgvcXuJzJNVlaM0pLZZGvjc5rmuDgWktIcMnNIyParD5keb5tvmdarTGHWWzm61rgbskxGDe0NBBP071Bzoc13sFpBs0jHQzC82NzqSRAYdKubNgdnh2VQHdcheemz2q7BbntjnwDZTRschy6exju3qnsyXfzPqQa4EAjgcajxXlj/AIbDRWSdg33au++S6LQOn5rEy5ZrfPd2MBDoxwY4kDwUsLNvcwlHJdnKTk5FbotXIMRixwoHNd8TTv7Dgciqd5ScjHWNpMkesvksEwYbkceyterI7twABoSThK3no0jBJdeIJ2ZkOjuOA2i9ERjxBVi8jeXFm0y1wZG+KeNl6RjqFt2oFWyCgcKkYEA9hWcnCzvwYx3Q7FJaMs01lmZaLJM+OWM3mOABpsxORBBoQRQg4r07yHtdsmsbJLcxjJ3OcSGBzejXBz2O6rjiabMMshPBoLR7JBO2z2ZsuYeGRBwdneFBge3NZ0NpYAekOu7b+orXJTheXPKERW2NjSL0EYcK4i++p8aBq5i0Wt0ji95q5xqVqOU2lPabXPMMWvldc+RvRb/laFj2TSJbg7q+X+ypbnum2fSNFo41UQ482Fn7/c3d5WTyCs9yyxHbK18x7Q+Qlp/Zc8FVcspukjOhu/Ns+9FdOj4hC2OINdSKBsYwOTAG+in0S5bKT+IJ7YQr93n/AD+pWnOpODbQ2vVs7B4uefVcdfG9d3zpclLVaJmWqzQvkBjEcrWgXgWk3XhtcQQ6mGVO1V3aNE22L/EslpbxhlA8aUUGopk7G8Fn0vW1LSwjuWUiLTE12MY++PIrT+2I9Kyuu0cCCDWhBHZkVhWOySTXixri2MXpXAVDGkhoLjsxIHErKuvy8mOr1ObePkSvBca711fNXJq9K2Y/EZGH6on+tFzwhW85D9DSNkd/9lg/cbvqs4S8yNfU1Zqln2f2PSSjsvUb8jfIIxVDZuo35R5BWpxJIkkkgEkkkgEq35zeThafbYxgaNtAGw5Nk78Ae5WQo7RZ2yNcx4BY9pa4HItOBBUVtasjtZuaLVy0tytj+a90ee76V9bnldyYfYJruJheSYXdm1hPxD74FaJUE4uD2s+mUXQvrVkHlMkvrluVNjuOM7RVkjbkw+4dxBAPELpVHPA17Sxwq1woVnTa657iHXaSOqpdb/L6ldCcyMuOJvNxYanEAULPAYcKJ9C6Iktk8dnhbWSV4a3v2nsCLSujHWeQtOVasO8bFePMjzd+zxf2naANbPETZm/BC8f4h/U4HAbAe3DoIyUllHzG2qVU3Caw0WVyY5OQ2CyxWWIdGNgBORc84uee0mpVOc+cTjay1podRHTj/UNPsfFXxHkOA8lQXPla7tsfvETB33cP9a9IyoWVcQHOOOArjjsRWqzGN1DuqDv3/dNY2Ve0dq9W6X5stG2+Jmts4a/VtGsj6DzRoFTTBx7SCgPJzXkGoJB7MF6M5gtAPjsj7ZKOnanBseAB1MZPS73E/sCjj/8Aj7YI36wzTOY3pXCGAmmwu/AVp2aysiY2ONoaxjQxjRgGtaKAAcEBItDyq0r7LYbRMDRwD2R/9R7ixv3dXuW/Kqrnk0zRkNkacXSPtEnBpLGfcvP0qO2W2DZu6Cjx9RCHz5+iOIgsjQ2jhUkY9nBYNoYWGmzYd4QR6SkOAoTwx+yy7Sy+BvBHhtVHlp8n0vODYckL09ss0Bxa6dhPyxnWuHCjD4q/ff8Ao9VUvNdYtbbzJTCzwOdXc+QiNo/brVbXv/R6q10ixDPucL163fqtvskv1JaKKnT+j1UqhLxfzHV3jetsoQpbOx4o5ocNzgCPuuX5daPjbo+1tjY1g1LHUa1rRUSVrQcF1Oub8Q8QtJysAfY7W2ta2V32Dz6LCfwsn07xbD6r7nnzUrY8nG3bZZnbrTF/3GoNSprF0JGP+CRj/wBrgfRUUZ8pn0e2jMGl7M9GILP1G/KPILnYecGxO9899PypJOW9jhhMj5ehFHedTE0AyA2k5AdqvFbB9mfPJaLUQ+KD/odEktdoDT0Nvs7LTZ3ExyA0qKOBBo5rhsIIISUhqtY4ZsUkkkPBJJJIDXaY0TFa2GGVtWuaeLXAto5p2EKm+UnJmawSXHirHE6qQDovHo4bR6K8SOkPlPm1Q6Q0ZFaIzFMwOY7MHfsIOYI3ha1+nVq+ZbdN6nPRSx3g+6/VHn1Jddyo5v5bJWSEGWDPDF7B+oDMfqHfRcnUKknXKt4kj6DptTVqYb6nlf53RiWvR8U13WsD2seHXalt4A1cy8MQCMKjKqv7QOm7ParMH2fBgbcLKUMRaP8ACc0ZUFOylCMFRlQs7Q+m5bHJrYHUJF17TUskZ8Lx40OY8QdnTanw/LLsVXVukrVrxK+Jr+/yL4ZJgMDkNhXm/nseZLbO7Y2VrPpbFG3/AFEqybJz2WcSau02aSEE0a4PbICPiybXgKnsVS8vJzarTNaLlLM+d74nyPEZc0kkdDEk9lPBXMZKSyjgbKp1ycJrDXocXo4f1G9pp9ivYvJ22Olslnkuj+pZ4nnHaWNJ2Lx6zVlwLCWuBBAdiKjc78r19yOiLLBZGkUIskVRtB1bcFkRmwtBfddg3qn3ju4I6P8A0+Dj6p7R1XfKVIgIS1/xN/af/JeeeU+mBbbdNMTeZeLItxjYbrTTtxd9StfnT5Wiw2Qxsd/eLSDFEBm1hwkl7gaDtcNyoOzz0cPBaOrllbUdR0GpQ3XS+i/U3TXAZADgn1qwtesvRNiktc8dmi/xJnhgPwjN0h7GtBd3KtUG3g6aeohCLlJ8Itrmm0Rdsr7Q6tbTKbtC4f0YqsbkdrtYe8LtfZm3svd2knb2p9H2FlniZDGKRxMbGwbmtFB5KT3/AKfVXsI7YqJ841FzutlY/ViFnZ8LfAIRGL2AHV3DepkHvfT6rMgDosLSMGsjmZ8cBZ4h49VmqMdY/K3zcvHyep4eTzqHJ6hHyz0bJYbXLE5pDC8vhcRg6Jxq2hywrQ9oWi/tDtXPyqcXg+pVauFkFKPqSC0jesfSVpLmXA40Jxx2Ba20zkOO6pPjirU5OcyxtNlinntD4pZWXzHq2uutcasBq4Gt2hI2VotqGnbeUVOo6ooJwtfD4NrzGaSYyyTxPe1ojtAe284DCRg39rCkisXMTCyRjpLZI+NrqvYIwwvHw3w40HAeGaZWEfESxg5TUfhZ2OSk+fZfu0WmkkkpytEkkkgAPWHA+bUaA9YcD5tRVQCouT0/zfWW1lz2gwzV6zALpNAemzI8RQ9q6y8o2HF2G0btwWMoRmsSRNTfZRLdXJplIae5C26yVcY9bEPfiq7De5nWb4U7VzPtK9MY7vutHpvkbY7ZV01njL6ddtWSfvbQnvqtCehX8jOk038RTXF0c/Nft/4ef53NkbdeA5p2Fc/b+T5odS43TjcJwr2bFdmkuZJpxs1rc3c2VgcOF5tD9iubtnNHpSPqNhlH6JQPs8NUcKrqn5Tbv1fT9csWNZ93w1+ZTL4HRuo5pBB2r20w4LznbObvSYwfYJHD9Orf/pcV1ejOW+m7NRtqsE87BtdDOx9PnY26f2rchc/5k0UN/TYrmmxSX1WS35+q7gVouV/LazaLivzOBkcDqYmkX5D2bm73HAdpwVdco+dDSD2lll0c6GooXyRySPHygsDR33lWlrsNvtEjpJIbTJI81c4xyuJPh9lnK3/iRVaGWc28Ik5Q8pJ9ITutE5q92DQOqxg6sbRsA+9SdqwYnUxK2dj5D6UmNGWC047XRuYPF9Aum0PzJaTmI1xigZXEueJH9zI6g97gtZ1ykXH4uqpYykkcbHIXENaCXOIa0AEkuOAaAMSTuV5c2PIl9gY6eeP+9ytApVn9GImurrXrEgFx7ANlTtOR3NnY9GUkaDLaKU10gFRXPVtGDBwqe1dW3rHgPVT1UqHL7lTrOoO5bI/D9wbz/hb3uPo1BR973R0f1Hb3LIQe99Pqtgqxrj/iHc38lBqze6x6v6d/BToPe+n1QC1Xa7xPogEQvHgNp3uUyAdY8B5uQDOgacC0EdoCwJeT1klrrLLA7H3ooju3hbNAzb834XmD1Sa7M0beQWjA9sgsNnD2GrSI24EZG7l9lvIuqOA8kZQxdUcB5Ilg9cnLuwkkkl6YiSSSQCSSSQAHrDgfMI0JzHA+iJAJAzN3H0CNA3M8fQIA0L8jwKJC/I8CgHbl3J6JhkhMrd48QgFTpfT6olHrRXacNgJ28E+t3Nd4AeZCAebqngjUEr3UPR2bSPSqI3/0j9x/CAlQR+p8yhuP+MdzfySgZAdr3ZnK6Np3BAZCAZngPVB7K3aXHi9/5TNsrKnoN2ZgHfvQBm0MGbm+IQC0NvYEnDYHHb2BStYBkAOAS293qgB125rvCnnRDfdXq7NpG/sqpkO3u9UA1XfpHeT6BCGmpxGQyHHtUqEZngPVAK6d5+34QsZnnnvKkQt28UA91NHkOA8kSFmQ4BAEkkkgEkkkgEkkkgB29x9E6bb3H0RIBsULQanHb6BGhbmf5sCAV3tP2QvjFDnkdpUiZ2R4IARGNw8EQCQToAdvd6okO3uRIAZMjwRIX5Hgnc8DMgccEA6FnqfNB7Uz4geGPkhbaNzXnE+6Rt/VRAToRme71Ueteco/FwHlVMBIT7g/c78ICdDt7kGqdtee4NHnVMIMcS44fER5UQEyiMza9YZbwnFnZ8I78fNEBQ4bkAOuGyvg5IPNeqchnTt7VImGf87UA2O4eJKZoO/buRph6oBUSbkOCdMEA6SSSASSZJAOkkkgB29x9ESbb3fhM4oAkIzP82JmmqQYP5wQBFw3hC54p/sUQCTkAIf2H7flKrtw8f8AZEEkBHddXMZbv90+qO1x+w9EadAQugFMani5x9UbYGjJrfAJ3ZJ0A6ZvqkkEA6YJJIB021JJAOmUdpeWtqFi2WVzz0ie7DyQGeg1jd4S1Dd1eOPmiogGv9h8PykCd33Tp0A2KcBJJAJJMkgP/9k="/>
          <p:cNvSpPr>
            <a:spLocks noChangeAspect="1" noChangeArrowheads="1"/>
          </p:cNvSpPr>
          <p:nvPr/>
        </p:nvSpPr>
        <p:spPr bwMode="auto">
          <a:xfrm>
            <a:off x="63500" y="-9350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AutoShape 16" descr="data:image/jpeg;base64,/9j/4AAQSkZJRgABAQAAAQABAAD/2wCEAAkGBhAPERQQEBASFRAQEBYQDxUUFBAUFBQPFBUWFBQQFRQXHCYeGBojGRQUHy8gIycpLCwsFR8xNTAqNiYrLCkBCQoKDgwOGg8PGiwkHSQsLSosKiwsLDQsLywsLiwsNSkqKSwsLCwsLSwsLCwpLCwsLCksLCwuLCwsLCwsLCwsLP/AABEIAMsA+AMBIgACEQEDEQH/xAAcAAABBAMBAAAAAAAAAAAAAAACAAEDBwQFBgj/xABEEAABAwEEBQkHAwEGBgMAAAABAAIDEQQSITEFE0FRcQYHIjJhgZGxwRRCUnKCodFikvAjFSQzorLhFmNzs9LxCGST/8QAGwEBAAIDAQEAAAAAAAAAAAAAAAMFAgQGAQf/xAAzEQACAgEDAgQEBAUFAAAAAAAAAQIDEQQSIQUxEyJBUTJhcbEUgcHRBkKRofAjJFLh8f/aAAwDAQACEQMRAD8AvBJJJAJJJJACc/H0Tpjn3H0RIBsUwdnh5IkIzP8ANiAV7sPgmMg/gKNM7LuQAiVu8eIRByQTGNu4eAQD7e5OotS2uWzZUeSfUje79x9UAbsk6hfEaHpuy/SfROWP+Id7fwQgJUwUf9T9B/cPyhD3/C04nJ3b2tQE6YKLXO2xu7iw+qYWjHFrx9JO/dVATplF7S3bUcWuHmE4tLK9duW8ICVMkHA5HyS29yAdAYxuHgEabb/O1ANqx/CUg3tKJMPVAJIJ0zckA6SSSASSSSASSSSAE5jgfREhOY4H0T0QDoW5nu8k9O3yQNBqcd3kEBImdkeCah3jwP5TPrQ5ZdqAIZdydRgmmQy3/wCye+fhPiEA+3uRKLWGvVdl+nfxT64bnftPogCkyPBEoZJ20OeW5w9E/tLPiHeaeaAlQs9T5oRO34m+ITxu8z5lAGhGZ4D1RIRmeA9UASGmPciQ7e71QDGBp91vgEOobXKmGyo8lKh293qgG1XafF3qmDDXrHIbu3sUiEZngPVAK6d/2TNr2Z9qNC3bxQD4pNyHBOhZkOAQBJJJIBJJJIBLVac5TWewhhneW33BooCaAml925oqKlZmkLeyCN0sho1gqd5OwDtJwVQaatzrXI+SXG/0Q3Y1mxg/m9a99/h/Utem9Perk3LiK9fn7Fy1xHA+iNcTzc6fMkfskrqzWVtGE5yWYkCN/aRS6eA3rtqqaMlJZRoX0yosdcu6EgbmeI8gjQNzPEeQWRCGmfkeCdC/I8CgHbkOCSZmQ4IkAB630+oRoD1vpPmEaACXqngUVVzvLzlI2wWOV+tbHM+KRllLgSDaLji1uRFcMAc6UVaaE5zINbZ4bZPaI7PBYnSWu+6YSTaVbQvZK7rFt0OLWAhpJApgAgLsLAdg8Aom2ZhzY3M+6N5WPoXSgtMLZQLpcAXMLmOdHeaHta+6SA645ppsvDPNZkW35j5lAB7Iz4R3VHkhbZm1PWyGT39vashA3rHgPVAD7P8Aqf8AuJ80OqNeu7L9G/gp0HvfT6oAbjvj8QPRNR1esMvhO/ipkHvfT6oBul+n7hMC6pwGQ2nt7FKgHWPAebkArx3fcJmOzwOfZ2KRBHt+b0CAKqaPIcB5IkMXVHAeSAJJJJAJMSnWk5V6Y9nhIaf6knRZ2D3n93mQsZSUVlklVcrZqEe7OU5a6b18mpYf6URx/VJkTwGXiuauKa6nuqmnJzluZ3+nqjRWq4+hjxzSwSMtMH+NCbzRkHsPXhd2OHgaFW9obS0VrhZPEaskbUVzBycxw2OBqCN4VUXVn8mdPf2dOS8/3S0OGu3QzGgFo+U4B3cdhWzprdr2vsVnVdH48PEh8S/ui1bo3IGNFXYbR5BG1wOSBmbuI8grI48K4P5VC9mBzyO0qDSlqMUZc0Y5cB8VOxYei9L60OjfhI0H6hvH8yKjdkVLZ6kirk4712NmxmAxOQ2lPq/1O8QnjyHAIlIRkJYb3WPVPw7x2ItW74z4N/CR6w+U+YRPOB4IwcZpa0vn0gIWzzBtkjZLIxrGCFzpCaCQlpvuoMAKUpUY4rgdLclo9LyzSRSRuYy/EHtZR0crLt1hcDSZlHHtGw5hd/NyjhdaH2VskuvjF98ZhnJDKgCRtG0LCSMRXNRttrGsmbZoS6SPrRtZqQZnC9dJeAAekHHaL1czQ1c7J7t2CxrjHbt4Ky5uOcG1aNc3RMjIADbCx00rnARFxAfepQPGFQSRnnRX5EZMep1j8Q2lefNG8k7V/a1kZpCGKRlstLpXBhEjTcrJIx4+EdGoOFDTHFehbHE1jAxoo1lWtAyDQaADuCsovKyaElh4HvSfCz9zv/FA177x6AyHvcf0rJUYPSPBvqsjEbWP+Dwc1BrXXuoervZv4rU23ldCxxazpEGhNcK7hvWJ/wAZNrW6MqZlRO6C9Tcjob5LKidLrT8Dv8v5Qa3pdV3V3dq5TSnORDZozLIBQYACpc52xrRvXDS8/s+sq2wx6vKhlfeLeIbQHuKeLD3D0N67xLo1o3O/a78IRKLxzyGx293YtVyT5Uw6Ts4tENRjckY6l6OQUqw04gg7QQtsOsflb5uUvc1GnF4YWsH8qgjeMcfe9ApVHF73zegQ8DqEMPVHyjyRoIOq35R5IA0kkkAxdQVJwGJ4Kq+UGnm2mZz6m4OjH8g29+J712HLnSups+raenPVnBnvnww71WjYiW3w12rrQPum4XfCH0oTnkq/V2P4F+Z0/RNLHDun68Iyvam/wJe1N/gWLdSurQ3M6Xw4mV7U3t8Ezp2EUOIIoQRmDsWNdTbQNrnBjRStXuNGt7zgmWHCKOr5DcrBA5thnedU43bHI73Tssryf8p+ncrBY7F3EbDuCpK0WWtWSNzwc0gg+GxddyO5bGIiy219QSGwWh23Y2KY7Hbn5O2452On1GfLLucx1TpmM309vVfqjv5mtcCDkewrj7fZvZ3hzH5Ho44js7RTBdlLGHAtNaHOmB8VC2xRsabrGjA7MThtJxKltpdjTXBRU3eHn7GFovTrJqMoQ+mI2UGZr/M1sWzg/wDseKxHaOaKPjawPu0OFAQaZ04BRPbO3OJrvkkHk4BbVcePM+SCyS3eVcGwrjXZSmzOoSdKMlpnaXDXXZGuZt6Yu+ByKbSWlhDZpbS1heIonS0FAXBoJNDwGfYpHXxyR7zScteQ9m0lqzM116Em69j7jrppVh6Jq007kbNGamz+y2ERRPbGWw3iRGx3xvOJOJqa1LjnvVa6M55pZrfq7S1rLJK5sP8ASqHRurRspJ6wqaEbsRljaBrZ3lsMpI94ja7YO2mPitOOidksbvKvQ2fxKhHtyZ2gdAMgcJ7ROya16vVXw1kbGR1q5kUYJu3iASSSTQZAADdw2hlD0m9Z20bytFBbLQSCXmnaG4/ZZ9nt2NCBvyC3PAcVhGt4ql3Nl7Qz4m+IXMctdNmKMxxu6cwAqDlGK3jhvrTxXSRljsg3wCrTlNatdaZHDqtOrZTKjcCe81K0tTNwhj1LfpWnV16cuy5NJjvSx3lT6tIWV0hbG3rSvbE07nPcG3u6te5VKi28HbSsUYtv0OK5RufJLR1brWi4Dta4B1/6hQjsotT7J2KyuczQ7IrY0RtAYbNEGgbmXowPBrVyXsXYtiXke32K2r/cQVvudRzJ28xWySzk9C0Q3gP+bEag/tc/wCuhvWPyt83KjeQcWr0jZjTAvcw8HRvb6hXe2Jt44Dqt83Le08t0Tm+qVeHd9UTqOLN3zegRasbgo4WCrsPe9AtgqyZR2fqt+UeSOiCz9RvyjyQEiSSSA1Vr5OwzzCacay60NjY6mrbTEm77xJO2oywWNyysOssb6DGKkjewNzp9JK3yCaIOaWuycC08CKELCUE017k9V8oTjLPw4wUpeSvJ9IWYwSvidnG8t40OB7xQ96gvqhfDwfSI4klJdmTXlBbXkMLm9aMiVnzRuD2/dqe+leRSw8nrhlYZc4ggtUbHujY9kjA9t5oPRcARiewrVWjkTYpb7TDQZENc4ChAqKE0WPzb2/WWFkZPSsznWd3ysxjP/wCbmLpI63nZZj/SFepRmk2j51OdumslXGTWHjuQaI0W2yxNhY6RzGVDTI4vcG1qG3jsGQ3ALLl6p4HySx7Puuf5Z8rG6OhvOAdJJebEypANBVz3HY1oIrxA2qQ1W23lm/iOA4DyRrzrbeee2tmDhPS5kwNpHTcWCv3JParY5C848OlWBoLGWkCr46khwGb4z7w7Mxt3keG+0vBrS2OtGkXpDhWgIugVwxI+xUDbGW1vyve0tILXBlDUUINBks5/WJNK5dwy9fFYlrk2fzf+FsQzjBFLvkpvm90Ho11vtILf7zBO/URvIIbCD0XsG1wxqTUjDKtVauoyawAOe4NBpWm8+AKoXnF0DNZLe6WEua5zjNC5pLSWk16JG1pJHhvFdtyW58poSxtvi1oY7/FjAbIBQjpMJDXHHYWr1Wbco8cc8l6M0B8c0h4XWjyJ+6iOgG4vjc8SNcQLziQQCeid3FYfJfnAsWkzdstpY6QNvujdHIyQNFATdccQKjEEjFb6Br6Gjm9d3unef1KLxJe5JsRqJLbqhRzHB5ddawVBc4+8DkBwXJaRsLmOJ1Ra0mopVwHZeXUcr7W+NkTbwLnztu0aQejjnU7aDvUOkNPRQPLDiRs4qs1lu6WC66crKUpwWd2ePochUbgtpyUswltkeGELHznjTVt/7hP0rMlttjnF5xbXbUUP7m/hT8h4GmW0SxEhhuQsr0uoL7qHjKPBQ0LNiLLV6pvTyzFp9ufmaznLs4NoiP8AyKeD3flch7IF03OfaSy0xNJr/QrlTN7vwuO9vUOpl/qsuOlVN6SD+X6m10TI2z2iGZ3Vjla48MR6qwo+X1lqTjiANmwn8qn9JW2sdN7h51WrEx3nxXleonWsRJNT0vT6mSla8NcF523nHscMbpXl11gqaUJJ2NA2kqXkPy1g0rHJJCHtdHJdkY+7ebUC67okgg0PgV510xanOoypp1jx2LteYi3GO3yQ1o2ezO/fG5rh9i9WFN0pY3HMdQ6dTRu8Jt4L6QWbqN+UeQR07VHZeo35G+QW4UBKkkkgEkkkgK45ytFXJWWlo6MouP8A+o0dE97f9K4y8rp0/okWuB8JzcKsPwyDFrvH7VVJzscxzmPFHMcWuB2OBoQqfWV7Z7vRnddC1Suo8J94/b0/YO8leUN9K+tI6Dab/klyug0ZLK+0vuWeaMEuuudSaM9HBoJq5riPoCs7Qem7PbGmazTMljddNWOBpVoNHDNp7DQqidJWUTRujPvDDjsK0HIzljNou0QyEnVwSez2pnxWWQ1B7S0hxHaGjaVb6OzdDb7HEdf0vh2q5dpfdf8AR6lmmaxpe4gNa0ucTgA0CpcTuAXnbnC5Wm1yvmJIY4XYmnNtmaasBGxz3dI8QNi73nV5bRiMWSF7XCRrZZrpBvRuAdHFhsdg4/pAGN5eftNaRMryK1Fak73b+GxbxzhgvcXuJzJNVlaM0pLZZGvjc5rmuDgWktIcMnNIyParD5keb5tvmdarTGHWWzm61rgbskxGDe0NBBP071Bzoc13sFpBs0jHQzC82NzqSRAYdKubNgdnh2VQHdcheemz2q7BbntjnwDZTRschy6exju3qnsyXfzPqQa4EAjgcajxXlj/AIbDRWSdg33au++S6LQOn5rEy5ZrfPd2MBDoxwY4kDwUsLNvcwlHJdnKTk5FbotXIMRixwoHNd8TTv7Dgciqd5ScjHWNpMkesvksEwYbkceyterI7twABoSThK3no0jBJdeIJ2ZkOjuOA2i9ERjxBVi8jeXFm0y1wZG+KeNl6RjqFt2oFWyCgcKkYEA9hWcnCzvwYx3Q7FJaMs01lmZaLJM+OWM3mOABpsxORBBoQRQg4r07yHtdsmsbJLcxjJ3OcSGBzejXBz2O6rjiabMMshPBoLR7JBO2z2ZsuYeGRBwdneFBge3NZ0NpYAekOu7b+orXJTheXPKERW2NjSL0EYcK4i++p8aBq5i0Wt0ji95q5xqVqOU2lPabXPMMWvldc+RvRb/laFj2TSJbg7q+X+ypbnum2fSNFo41UQ482Fn7/c3d5WTyCs9yyxHbK18x7Q+Qlp/Zc8FVcspukjOhu/Ns+9FdOj4hC2OINdSKBsYwOTAG+in0S5bKT+IJ7YQr93n/AD+pWnOpODbQ2vVs7B4uefVcdfG9d3zpclLVaJmWqzQvkBjEcrWgXgWk3XhtcQQ6mGVO1V3aNE22L/EslpbxhlA8aUUGopk7G8Fn0vW1LSwjuWUiLTE12MY++PIrT+2I9Kyuu0cCCDWhBHZkVhWOySTXixri2MXpXAVDGkhoLjsxIHErKuvy8mOr1ObePkSvBca711fNXJq9K2Y/EZGH6on+tFzwhW85D9DSNkd/9lg/cbvqs4S8yNfU1Zqln2f2PSSjsvUb8jfIIxVDZuo35R5BWpxJIkkkgEkkkgEq35zeThafbYxgaNtAGw5Nk78Ae5WQo7RZ2yNcx4BY9pa4HItOBBUVtasjtZuaLVy0tytj+a90ee76V9bnldyYfYJruJheSYXdm1hPxD74FaJUE4uD2s+mUXQvrVkHlMkvrluVNjuOM7RVkjbkw+4dxBAPELpVHPA17Sxwq1woVnTa657iHXaSOqpdb/L6ldCcyMuOJvNxYanEAULPAYcKJ9C6Iktk8dnhbWSV4a3v2nsCLSujHWeQtOVasO8bFePMjzd+zxf2naANbPETZm/BC8f4h/U4HAbAe3DoIyUllHzG2qVU3Caw0WVyY5OQ2CyxWWIdGNgBORc84uee0mpVOc+cTjay1podRHTj/UNPsfFXxHkOA8lQXPla7tsfvETB33cP9a9IyoWVcQHOOOArjjsRWqzGN1DuqDv3/dNY2Ve0dq9W6X5stG2+Jmts4a/VtGsj6DzRoFTTBx7SCgPJzXkGoJB7MF6M5gtAPjsj7ZKOnanBseAB1MZPS73E/sCjj/8Aj7YI36wzTOY3pXCGAmmwu/AVp2aysiY2ONoaxjQxjRgGtaKAAcEBItDyq0r7LYbRMDRwD2R/9R7ixv3dXuW/Kqrnk0zRkNkacXSPtEnBpLGfcvP0qO2W2DZu6Cjx9RCHz5+iOIgsjQ2jhUkY9nBYNoYWGmzYd4QR6SkOAoTwx+yy7Sy+BvBHhtVHlp8n0vODYckL09ss0Bxa6dhPyxnWuHCjD4q/ff8Ao9VUvNdYtbbzJTCzwOdXc+QiNo/brVbXv/R6q10ixDPucL163fqtvskv1JaKKnT+j1UqhLxfzHV3jetsoQpbOx4o5ocNzgCPuuX5daPjbo+1tjY1g1LHUa1rRUSVrQcF1Oub8Q8QtJysAfY7W2ta2V32Dz6LCfwsn07xbD6r7nnzUrY8nG3bZZnbrTF/3GoNSprF0JGP+CRj/wBrgfRUUZ8pn0e2jMGl7M9GILP1G/KPILnYecGxO9899PypJOW9jhhMj5ehFHedTE0AyA2k5AdqvFbB9mfPJaLUQ+KD/odEktdoDT0Nvs7LTZ3ExyA0qKOBBo5rhsIIISUhqtY4ZsUkkkPBJJJIDXaY0TFa2GGVtWuaeLXAto5p2EKm+UnJmawSXHirHE6qQDovHo4bR6K8SOkPlPm1Q6Q0ZFaIzFMwOY7MHfsIOYI3ha1+nVq+ZbdN6nPRSx3g+6/VHn1Jddyo5v5bJWSEGWDPDF7B+oDMfqHfRcnUKknXKt4kj6DptTVqYb6nlf53RiWvR8U13WsD2seHXalt4A1cy8MQCMKjKqv7QOm7ParMH2fBgbcLKUMRaP8ACc0ZUFOylCMFRlQs7Q+m5bHJrYHUJF17TUskZ8Lx40OY8QdnTanw/LLsVXVukrVrxK+Jr+/yL4ZJgMDkNhXm/nseZLbO7Y2VrPpbFG3/AFEqybJz2WcSau02aSEE0a4PbICPiybXgKnsVS8vJzarTNaLlLM+d74nyPEZc0kkdDEk9lPBXMZKSyjgbKp1ycJrDXocXo4f1G9pp9ivYvJ22Olslnkuj+pZ4nnHaWNJ2Lx6zVlwLCWuBBAdiKjc78r19yOiLLBZGkUIskVRtB1bcFkRmwtBfddg3qn3ju4I6P8A0+Dj6p7R1XfKVIgIS1/xN/af/JeeeU+mBbbdNMTeZeLItxjYbrTTtxd9StfnT5Wiw2Qxsd/eLSDFEBm1hwkl7gaDtcNyoOzz0cPBaOrllbUdR0GpQ3XS+i/U3TXAZADgn1qwtesvRNiktc8dmi/xJnhgPwjN0h7GtBd3KtUG3g6aeohCLlJ8Itrmm0Rdsr7Q6tbTKbtC4f0YqsbkdrtYe8LtfZm3svd2knb2p9H2FlniZDGKRxMbGwbmtFB5KT3/AKfVXsI7YqJ841FzutlY/ViFnZ8LfAIRGL2AHV3DepkHvfT6rMgDosLSMGsjmZ8cBZ4h49VmqMdY/K3zcvHyep4eTzqHJ6hHyz0bJYbXLE5pDC8vhcRg6Jxq2hywrQ9oWi/tDtXPyqcXg+pVauFkFKPqSC0jesfSVpLmXA40Jxx2Ba20zkOO6pPjirU5OcyxtNlinntD4pZWXzHq2uutcasBq4Gt2hI2VotqGnbeUVOo6ooJwtfD4NrzGaSYyyTxPe1ojtAe284DCRg39rCkisXMTCyRjpLZI+NrqvYIwwvHw3w40HAeGaZWEfESxg5TUfhZ2OSk+fZfu0WmkkkpytEkkkgAPWHA+bUaA9YcD5tRVQCouT0/zfWW1lz2gwzV6zALpNAemzI8RQ9q6y8o2HF2G0btwWMoRmsSRNTfZRLdXJplIae5C26yVcY9bEPfiq7De5nWb4U7VzPtK9MY7vutHpvkbY7ZV01njL6ddtWSfvbQnvqtCehX8jOk038RTXF0c/Nft/4ef53NkbdeA5p2Fc/b+T5odS43TjcJwr2bFdmkuZJpxs1rc3c2VgcOF5tD9iubtnNHpSPqNhlH6JQPs8NUcKrqn5Tbv1fT9csWNZ93w1+ZTL4HRuo5pBB2r20w4LznbObvSYwfYJHD9Orf/pcV1ejOW+m7NRtqsE87BtdDOx9PnY26f2rchc/5k0UN/TYrmmxSX1WS35+q7gVouV/LazaLivzOBkcDqYmkX5D2bm73HAdpwVdco+dDSD2lll0c6GooXyRySPHygsDR33lWlrsNvtEjpJIbTJI81c4xyuJPh9lnK3/iRVaGWc28Ik5Q8pJ9ITutE5q92DQOqxg6sbRsA+9SdqwYnUxK2dj5D6UmNGWC047XRuYPF9Aum0PzJaTmI1xigZXEueJH9zI6g97gtZ1ykXH4uqpYykkcbHIXENaCXOIa0AEkuOAaAMSTuV5c2PIl9gY6eeP+9ytApVn9GImurrXrEgFx7ANlTtOR3NnY9GUkaDLaKU10gFRXPVtGDBwqe1dW3rHgPVT1UqHL7lTrOoO5bI/D9wbz/hb3uPo1BR973R0f1Hb3LIQe99Pqtgqxrj/iHc38lBqze6x6v6d/BToPe+n1QC1Xa7xPogEQvHgNp3uUyAdY8B5uQDOgacC0EdoCwJeT1klrrLLA7H3ooju3hbNAzb834XmD1Sa7M0beQWjA9sgsNnD2GrSI24EZG7l9lvIuqOA8kZQxdUcB5Ilg9cnLuwkkkl6YiSSSQCSSSQAHrDgfMI0JzHA+iJAJAzN3H0CNA3M8fQIA0L8jwKJC/I8CgHbl3J6JhkhMrd48QgFTpfT6olHrRXacNgJ28E+t3Nd4AeZCAebqngjUEr3UPR2bSPSqI3/0j9x/CAlQR+p8yhuP+MdzfySgZAdr3ZnK6Np3BAZCAZngPVB7K3aXHi9/5TNsrKnoN2ZgHfvQBm0MGbm+IQC0NvYEnDYHHb2BStYBkAOAS293qgB125rvCnnRDfdXq7NpG/sqpkO3u9UA1XfpHeT6BCGmpxGQyHHtUqEZngPVAK6d5+34QsZnnnvKkQt28UA91NHkOA8kSFmQ4BAEkkkgEkkkgEkkkgB29x9E6bb3H0RIBsULQanHb6BGhbmf5sCAV3tP2QvjFDnkdpUiZ2R4IARGNw8EQCQToAdvd6okO3uRIAZMjwRIX5Hgnc8DMgccEA6FnqfNB7Uz4geGPkhbaNzXnE+6Rt/VRAToRme71Ueteco/FwHlVMBIT7g/c78ICdDt7kGqdtee4NHnVMIMcS44fER5UQEyiMza9YZbwnFnZ8I78fNEBQ4bkAOuGyvg5IPNeqchnTt7VImGf87UA2O4eJKZoO/buRph6oBUSbkOCdMEA6SSSASSZJAOkkkgB29x9ESbb3fhM4oAkIzP82JmmqQYP5wQBFw3hC54p/sUQCTkAIf2H7flKrtw8f8AZEEkBHddXMZbv90+qO1x+w9EadAQugFMani5x9UbYGjJrfAJ3ZJ0A6ZvqkkEA6YJJIB021JJAOmUdpeWtqFi2WVzz0ie7DyQGeg1jd4S1Dd1eOPmiogGv9h8PykCd33Tp0A2KcBJJAJJMkgP/9k="/>
          <p:cNvSpPr>
            <a:spLocks noChangeAspect="1" noChangeArrowheads="1"/>
          </p:cNvSpPr>
          <p:nvPr/>
        </p:nvSpPr>
        <p:spPr bwMode="auto">
          <a:xfrm>
            <a:off x="63500" y="-9350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10" name="Picture 18" descr="http://t3.gstatic.com/images?q=tbn:ANd9GcQnayRfgQSGfrK7zNFPD2OcCnliHDA02ZFTE2gApwZ8ogOWJKdBbQ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7075" y="4295293"/>
            <a:ext cx="1682496" cy="1124712"/>
          </a:xfrm>
          <a:prstGeom prst="rect">
            <a:avLst/>
          </a:prstGeom>
          <a:noFill/>
        </p:spPr>
      </p:pic>
      <p:sp>
        <p:nvSpPr>
          <p:cNvPr id="33812" name="AutoShape 20" descr="data:image/jpeg;base64,/9j/4AAQSkZJRgABAQAAAQABAAD/2wCEAAkGBhQSERUUEhMUFRQVGRgUFBQXGBgYFRQXFxgWFBQUFBcXHCcfFxkjGRcUHy8gIycpLCwsFR4xNTAqNSYrLCkBCQoKDgwOGg8PFywcHRwsKikpKSkpKSkpKSksKSksKSkpKSwpKSwpKSksKSksLCkpLCkpLCkpKSkpLCwpLCksKf/AABEIANMA7QMBIgACEQEDEQH/xAAbAAACAgMBAAAAAAAAAAAAAAAEBQMGAAIHAf/EAEgQAAIAAwQECgcFBwMEAwEAAAECAAMRBAUSIQYxQVETFCIyQlJhkZLRIzNTYnGhsRWBssHhByRDcqLS02OT8IKzwvE0VIMW/8QAGQEAAwEBAQAAAAAAAAAAAAAAAAEEAwIF/8QAJxEAAgIBBAIBBAMBAAAAAAAAAAECETEDBCFBIjISQlFhcTOBkRP/2gAMAwEAAhEDEQA/AO1RkD2q1hCooSXOEAU2AtnXVkDGvHD7Nu9fOALCoyBGtxAJKNlmc1841kXljUMEajAMObqIqMq5QBaDYyBuOH2bd6+cRJelWZQj1Wleb0gSNvZAFoOjIG44fZt3r5xDab2CAFkblMEHNObZDbAFoPjIFFtPs27184zjh9m3evnAFhUZAMi9MYxKj0zHR2GhyrEvHD7Nu9fOALQTGQCbz5eDA1aYta6gab95iTjh9m3evnCsLQVGQBa72EtC7I9BSvNOsgDbvMbC8/8ATbvXzhhaDY8gP7R/027184jkX0HrRHyZlPN1qaHbvEAvkhjGQF9o/wCm/wDT/dEb3yAwUo9WBIzXUtK7e0QBaGMZAX2l/pv3r5wJO0mlriqrVUFiKrWgzyFc4Vg5JDePYAlXsGFQjEfFfONvtH/TbvX+6HY7DYyF0u+gWZQj1Wgbm7RiG3cYl+0f9N/6fOALQZGQtn30Ew4kcYmwDm6yGbPPLJTEv2j/AKb96+cAWg2MgP7R/wBN+9fON7Fblmy1mLzXUMK66EVFYAsBv2ZhaQczy21Zn1bwSlpWg5L+EwNfrgNIJ1Y2/wC2+6CZdol0GZ7m8oRyss1tNpXA3JfmnoncYCuG0rwMvkvzE6J6og202iXgbM807G3HsgK4Z6cDLqTzE2HqjsgDsY8ZXqv4TCiVaBxqbyXpSV0exob8Yl7z3N5Qolz041NzOqVsO5uyED6G/GV6r+Ewn0ntA4JKK49LL6J60OOMS957m8oT6Uz0MpKE+tl7G63whsJPgYWC1LgHJfwmCOMr1X8Jge77QnBjM9zeUE8Yl7z3N5QD6FNxWkYM1fW3RPWaGvGV6r+EwruKemHMnW+xus3ZDTjEvee5vKBCiK7XaRxleS/qz0T11hmLSvVfwmFlrnpxlczTgzsbrr2Q0E+XvPc3lAgjgUaWWheKTaK/R1qeusbXJaUMvNXJr1TGulk9OKTaE15OxusvZGXFNl8Fmx17m8oOxJ+Qy4xL6r+Ewiua0LwsyoenCTOieuYe8LK6x8LeUIbmmS+GmVY+smbG67dkIbyh9w8vqv4TCW+7QnDSaK/NmdE75cOeFldY9zeUV3Sy2S5ZWZUkIjk5EVqZYUCo1kkD74JOlYpulkIvzSOVIlZKxc5KpBGI/kBtMUSbblmq4nEhmxUnKOUhYaqbU7IOsS8NNV52bTCFVc6KgOZ+Gv7zAcx5a2a1Myhgj0pnzWcpQHZrGe8R585ym00QzlKbyWLRC+xL9FaQan1bqCUmDep/LZFxFpl7FfwmOXXaolYUmHHZ5pGFiCKHZn0XHZri66LW1cDypjnHKZkORNQDkchtFDFWlqN+Msoo0tR+rMlWheOTcnpVMsJ6gh7w8vqv4TCCVMl8cm8o0qmxuoOyH3Cyuse5vKNkbxwJ9JrQlJNFcemHRI6EyGdktCYByX1dUwr0nmS8MmjH1w2N1JnZDOxzZWBeUdW5vKASfL5JjPl9V/CYU6LP+7y/5E/CIbcNK6x7m8oUaKgcXl/yJ+EQ1kfYxv8AmANILEAY2zJp/DffBSWyVQell+NfOBr9WrSP52/7bwUljNBn8oQLJHabXKwN6WXzT013HtgK4LVLEmXWag5CdJeqO2DrTYzgbPon6GAbhshMmXn0E/CIYfUMeNyvay/GvnCmXapfGpvpUpSX0l3N2w34md8KZdlPGpueyX9GgB9DXjcr2svxr5wm0ptUvgkpMQ+lldJet8YdcTO/5Qn0pspEpM/4sv6wMUsB932uXwY9KniXzgjjkr2svxr5xBd9jPBjOCRYzv8AlAdPAouG1Swuc1Bm3SXrN2w143K9rL8a+cK7ispK69rfiaGvEjvHdAhIVWy1S+MqeFT1ZzxL1x2w0Frle1l+NfOFlrsp4yuf8M/jENBYzv8AlAhRE+llqlmyTQJqHm5BgekuysbXDOl8FnNQZ9dfOPNLrIeJzc+r+JY0uK7WMvnbYOw7/wAGvDSvbJ4184Q3NNl8NN9Kg9JM6S9c9sOvsputCK57uYzZnK/iTPxGEDyiw8PK9snjXzioftAnyyspcaspblUYGoWjBde1gsWv7LbrRXtIbkJnyatXJzSgpUFPOOdSPyjQtRXGifRy75aLwjzZfCNsDLyRsUZ6hFFmkGy28Yh6uY+vqOX/ACjqC3YwQHFqHZHMrvs5bh168qeveGibXSj8UiXWj8aSLRopIkzrKUmumFgKgsB8NuuNrvk8Ba85yMrKFLYlqcOSs2evDQE7cOysRfs4sbPZgwNMhFr+yG630ij4p0yj43TQmlTZfHJvpUpVM8Q6g7YfcPK9snjXziuyrvbjk0Ytq/gEPvstutHaO44FOk82Xhk0mofTDUy5ciZ2w0sU6VgHpk1ddfOFGk13MFk8rXNA/omQzsd1tgHK2QAssKM6V7ZPGvnCbRUfu8unUln+kQ0N1tTnQp0UlEWdM+gn4RDWR9jW/pQZpAIBGNsiK/w3giXdqU9WnhED38lWkDPntqqP4b7oJl2MUGvxN5wAskdpu1MDejTmnojcYCuG70MmXyE5idEdUQfabGMDa+aek249sBXDZfQy9fMTpN1R2wB9WBh9mp7NPCIUSrAnGpowJqldEbmhxxMdvibzhRKsv71N16pXSbc3bAD64G32ans08IhNpTYFEpOQnrZfRHWh1xMdvibzhPpTZaSk1+tl9Jut8YGEsYD7vu5ODHITwiCPs1PZp4REF32QcGNfibzgjiY7fE3nAN4wKbisCFeYmt+iOs0Nfs1PZp4RCu4bLyNutuk3WbthrxQdvibzgQLGBVa7vXjKjAnqz0R11hoLtT2aeEQstdlHGV1+rPSbrjthoLGO3xN5wkKOMCfSy71FkmnAg5vRHWWMuK61MrmJr6oj3S2yUsk059HpN1l7Yy4rF6Lbr6zecPsFnH2GH2Ovs08IhFc12qZ0zkJ6yZ0R1zD7iJ97xP5whuey+mma/WTOk3XPbCB5XA9+yF9mnhEJL8uxROk8hM1fojfLh5xE+94m84SX5Y6TpOvmv0m3y+2Gwf6GjXYoSuBNXVG6OZXKlJoyGeMd+IR057HSXXPV1m3fGOU3YcLI3aDrO+Id30R7notX7MrvU2Ygqhwkrmo2EiLj9kL7NPCIqH7PrJ/8hc+TNcc5h0idhi4cRPveJ/OLIPxK9P1XAglXavHJowJrTojqCH32Qvs08IhFJsv75NGetOk3UHbD/iJ97xN5x0hx/Qk0nutQsnkIKzh0R1JkM7FdKlF5CauqIW6T2Siydfrh0m6kzeYZ2OxnAOdq67ecIFl8EpuhfZp4RCjRVaWeWPcT8IhwbD/N4284T6K14vL/AJE/CI6WR/UMdIEqZGZHLbVkfVvEsuU9Bypni/SNL+UlpFCQcbZih/hvvBgiWr09Y3cn9sciWWD2mS+BuVM5p6XYeyA7hlNwKZvzE1N7ohlaVfA3pG5p2JuPuwDcCtwEvltzE2J1RvWGHeA3gX60zxfpCiXLbjU3N9UvpZ6mh5gf2jdyf2wolq3GpvLbVLzom5vdgE1+BlwL9aZ4v0hNpRKbgkqX9bL1n3ofFX9o3cn9sVm/b5lzURUn4zwktqALqB182EwkrWBxd8p+DHKmeL9IJ4J+tM8X6RCrmVLUzJrKDqyT+2Msl6LNNJc8sRrAVfv6EOx1xgBuOU2HW+t+l7zQ04F+tM8X6QvuJWw89tb7E6ze7DXC/tG7k/tgQL9Ca1ym4yub+rPS98QzEp+tM8X6QDa0bjK8tvVnYnXX3YaBH9o3cn9sCFGvsI9LJbcUm8p+jt95Y0uPheDyL69h/SCNLFbik3lsebsTrLuWNbonskksZjBVqSaJkBt5sHYLL4+wVWbvmeL9IR3RwnCzKY/WTOl7xhnZdJpcxgqWgknVkmf9MCS3azTWM2bhxO7qeQahmJB1GENrlcDSs3fM8X6QmvvhOGlVx6n29qasod2O8OFXFLnMy1pUKn9sLL8L8NJq7c19ib5fu/CGDX4C2Mzg8y9MJ1nLUY5TJYhAc9QOuOuWl34E1dqYTlhTcdoWORZ8FrPN3DdEO76It1hFx0SdxarWFLc8Nkac9Fb84ttZu+Z4v0iqaKzGFrmYWI4SVKfIKa8jBtB6sXSsz2j+FP7Yq0ncUU6LuOCsSuE43NzetU2+4IfVm75ni/SFMpn45N5bVqudE6g92H9ZntH8Kf2xojuP6K7pLwmGTXH60bfcmdkMrHwuAZzNXW/SBdJy+GTV2PphsTqTNywzsbPgHLfV1U/thAsvg0Jm75ni/SF2ibHi6V6ifhEOi0zrv4U/thRoqf3dP5Jf4RDWR9jO/wCuKRQgHG2sVHq32VETm0Oq1Z5YHah+7XMga/2IMgqATjbWSB6t9oBgW+rS5s7VCLho2IMWK0IOIKVANN1YQJJs8F/vMDBFqACCeDNPupMOcL7HfFqliXLl2cMDSWHZWQclciczQUESXba6uRjeZkTjrSuWvMn6xFLyZX5bMHULy2wmppQipFPujNTtlT0opWWgPM6ydvIb5HHCmUz8am8pNUroHc3vwy46/Ul+Nv8AHCmXbH41NOFNUvLG25vcjUldcCb9qN5OlnlpwgDO9cKqyllUZ1OI1FSuXbFRsMwq6mlDu2/SHv7VbSzcXDS0ABYiYGLZmgKZgUyAP3CENlnDkkDLKndGLfnRSl4WdPva0Y7ErsKGmo/+oqeiVrK2qksDlErWlQK8o1GVafGLLIJm2DJF5I37tuqKjdc/grWjUA5Q20BDVTOld+7ZHcsmfTLpcTTMPOTW/QY9JvfjXSTSR7GiuVEwM2HkoeScyK+k1ZRrcdscLzZZzbpt1m9yKd+1OfMMyQWCqlGC4WJq5NTWqjYF7zDk6jZzpJSaQ6l6WcITOOBSi4cBBqakNXn9kG3NpyLROEpQFYg0JSoyzOqZ2RULDJY2YhGJdiMqkECm8uIaaG3fPs855k9acmimY/Jz94YqfrGEJybKp6UIx4RZ9LWfic2rJ0egR0l2448uWZMMqmKXQ1BrLY1G3+JEWlN4M1jmUWWRyc1cnpL7gjLivVhL5kvXtdh/4RT2Qr2KJIJSacDAYXYDZQBjTW8XfS2ZWzSizDFv3/1RSWo06YVqAZjEAbM8xq3xctJR+5ysWKuVKA/OpjldlFCr9ntpcNPVCuGtc1LfIMPrDq/J0zhpVWTU+qWw2y9Y4T4RXdA7UUnTiFDA5cpqZ/cGMPL7vMmdK5CZB+mx2p7mWqBYMZ5GlvnzOLvVkpgbVLIOo7ccclYngtnN3Hd8Y6jed6E2aYMCD0b5h2J5p2YB9Y5bMnHg9Q5u87vhEW76IN10WzRaewnyGUqMUgLmpPMc7mHWi+cPN60v/ab/ACRzfR22lDZGAU+tl5kjaG2KY6D9sN7OX/uN/jijbu4I3278RPKnPxybykrVOg3UGzHD/h5vWl/7bf5IrUu8zxuacCZlcsbU5g9yH32u3s5f+43+ON0bRFmk82Zhk1ZPXDVLYdCZ75rDOxz5uBeVL1ezb/JCbSW9CVk8hBScDk7HoTPchlY73bAORL1ddv8AHCBVbDTPm9aX/tt/khPoq37vL/kT8Ihib4b2cvxt/jhbopNrZ0/kT8IhrIfV/Qzv40aRQV5bZav4b74gv12NlmBJbYsNQVKk1BGoZ17oIv56NIyJ5batfq3gXSW2BbHN56VUqGw4qE5AZHKuQr2wjqPsVXR22LMfN5uIgg42Yg11aqAd0QPiW0IwQlUdSxUE1AbUGC0+cZozanJrVyAvW5Qy1ChandAHG2a1S8WOiurVY8kUNcxhG6J75Ra+EdU4b/SPiWv1hRLm/vU30eyXtXc3bB4v2Rv/AA/mYXyLahtUwipBEulMOwNXbFBC+ioftTtnCTpEoDDgVpjZitWIC5g0GSt3whl8kqta/f5Q+/azY2MyROVMK0aWzEAHFXEo25ABu+KpZkIXlEMa5E7Oz/gjB+7K1X/NHVbM/B3fqDBu2lK/dFOu4B7Yi4sOY266VYazTWIsmjAZLJOJC0plr2j4RT7RMZrRLXewFBuJApUnb8I1l0Zfc6LcU3k+r2v0l6zdsVD9q8x8VnOHDL5e48vLWa7voYuNwTAEpgfIsNQ6x7Yq37XJoMmQKMp4QkMaAc0gjLXrgn6i0Hyhbo7eE1pSnPgzqU6jT/pp84tN4zSZasoQVWgHJPfWkVLRng5clKkFq0wlag9tafnFtt9oTgUqlNdMmw57dcSpFtuxWJ5FjtEtlBaqvVaBQMSCh7cvnDiy25ZVlZjLzANDUazkNtddIS4hxe1UbhBSXQrqXljI1OUP7I6GyTAyuAVcE5UAIOeuKYepDqfyMo1jQ1BCtrzNK/lD/SS+pbSZalwGUZ5gV/6a5QluqVRlpnq/9asoZ6QSCDmAMt4r8hGXyK/gmF6BSgFmPweJWICtiGdNeswxvyYOGleipyX2rvl9saaDMBZiSrtidiDkagUB1kbQYmv2cvDSeQ3NfYN8vtjdYItSrJb8nDik70dPRPniXqHtjl008g5bOzdHUtIpy8Snchx6J8zSnNPbHL55GA5HV2boh3eUeduuhtcM2kqQStcM+lKjpod/wjpazhT1X9S+ccuuSaBZmyPInSXy7WwHb70dSs9oUqOQ+rcPONtq/A12r4EMqYOOTfR7UyqvUHbD7hR7L+pfOEkqcvHJvIbWmWXUHbD/AIdfZv3DzipFMa+4h0nmDDJ9FT0w2rnyJnbDSxzRgX0WzrL5wv0onLhk8h/XDYOpM1Zw0sU9cA9G+rcPOAFVvk2M0ey/qXzhRorTi6ZdBPwiHZnp7N+4ecJdFv8A48v+RPwiBZH9X9DG/pgVpBNaY21An+G+xRWI71mq9mmKoYsUYKDLmZmmXR3xJpA4BkYiAMbZk0/hvEsudJp65PGvnCGnTOWTrWy4WRmz1EUrkNWQ/LZEl0lncVIPaR+sBX6KT5hUVXHMyAGVGOY15EGCdF7aQ4DK4H8lRluziRrkui7Ra79s3BquFRXDmQppWKvZLY5noHxYca1ABrSorQbfuhrpTZZtcmmUOYFKa+zDCTRJDLtaFjTEcLF26J17co6XMhNcF+02kSJ1jnB8VURnQlJgo6glcyABU5ffHI7HbQVCgZqRiyNAKb9W+Ot6aNJNgtPpFYiWzKocE4gKqRQ76RyC7qLLLVoXoDX6D7vrGs1yjGD8HydJuS2q9leWgGNjUbiAO2KnOtRk2qXMehVWQ4QddHBI1nWAYtGi/oZMybVaBcI1mpI7DFPvCaJtolpXIuoJ2DEwWpqTkKisNnJ1DRy8JbSlblcqrZI51knWFzhL+1QI9iDKDiSYpqUcUB5JzIpthvo4slJYUTECrVVBcZAMQNu6kK/2j2+ULKstZgdpsxAFUhiQpDNq+6On6nEMordyyWVVxLkdWRH1P5RZr4I4NFoynDlmPyGcVi6LQcQRkFARr5J+kG39bnViFAO7OvypEnNF/BNdtFsNqxVJLJQhSRkynWARXXrizXdMlNZnVsRqGBGB86g+7CccF9lMwmAO9HcMQGx41VqDcMOXwhpdCSeBNZ6A55Y184riuKPPk71GUW6UmLhqzfcQfzh3fdnyBqSSNp+vKhLdssUXlZ7icocXuhVQS2VKihr8hnEtF6fA20FtCLKdJhNQ1VChmypmeSILvy0S+GlUxc2Z0H3y/dhLoRLTFMLuEFBQu1Cc9mLXDO+1k8LKpOQjC9eWu9O3/lIpj6kOrwwrSW0y+JTqYq8E2tHGztWOaT2GA69R2Hd8I6FpKJQsU3DORjgpQOp1kDfHO54XAeUNR29kRbvKPN3WUG3G4NntANckV9R6Dq27sjp93WyUZSGr6h0Jn5LHL9GkDcKmIcuVMXWOrWL9o60lrNLJnoDhGWNd3xjvaPho72rNJVol8cmnlUqnQevMGzDD7jUre/8AtzP7YrUqXK43N9MlKpQ416g7YeYJH/2Jf+4vnFqLIsXaT2iWVk0xeuFeQ46EzesNLHaZWBc31ezmf2wk0lWThk0nIfSitHU05EzPXDKxpIwD08vV1184Qk+WHm1St7/7cz+2E+ipHF0p1E/CIPKSPby/9xfOF2icoCzpQ1qiH+kQ1ka9iG8tLpcwyyqvyGJOrUUZcs9dSImXTaXqwzf6fOKODHoMA6QDbbSZsxnO1jXFUkbsROv4iDroluWAFPuVz+cVS330VtBlqjlsVK/wyKYsmrzhnlFiuS+SjAnXuBofnEc1T5LoNPA8v5KHnA5dRvzJhTczgT0cs1FYPRQBzSDQfHV98PrxlLOlmYopXWpJPziplykwEZndQU+87oUaUhyVoumlulSTLFPQJM5SEZ0oO00MczsLjCaVFCK51GoZgb4sdutdLPMZ6ZIxNNWrV3xXbnWspcVAWp8N/fq+UUy5aZNF1GjpOj7g2WZyw4AqZbUA1c6tflFGvRwJ6EgYagkqTioDUitcuyL5cC8HZZzhwMsA+/74o17UecorUk7N5NPzrDYi+3HpCsqUqhWIAoOUK01ip2mhiv8A7Rb+4dJKqpBWYGBJB3in/O2JJbZU3Ql0pm0EnLXNA+ROqHLAocMPupirA0U6tRB788oKvyXVjyV356vxRDdc8NNFAdY1iCdI3o5qDTsAP0NIlss6CrvvQtYOLlQNYDA5UD4xl8tcGDSbgJZGEnXnip+UJLsmVlg76/UwBpQzcA+DI07xtB+6K1giaXyJLozoS9a507TDu+54oFxAAAa4r9yTqYDUg9gr+UOdIEqAxYkkA5hREZesGuiF4mUZhArioK1oMvgIdWy8jMdWOWEMNeuuH+35xW7mc4TUg55UHyhnjiuHqRai8gnSS+S1jnCmpV2++oijPOqCN+UWO/n/AHSd/wDmO+bLEVaIN37I8vd+yGujM7DPQb8Q71Iiz6KX8y2dVoOTVdZ2EiKfdEyk+WdzDyhvcjYTNXqzZg/qMdbTse1yWRLaRNaZtahpXIUAX8oO/wD6Jur8zCLHHhmR6B6FIZXleJnBAcsDh9da0DLT+r5QTJv8qAMOr3v0hIZkecJBQUPjpIer/V+kBXXefAy1TDioFWtaVwim6FvCR5jh0FciWsZWIw8e445EVhJ44VkNaGY20UrUgN8afGLDY7GMdSancRTPviq3tJxGY4NAG5NKa4msN9T1IAofj+hETTVlMGlk6vapRFmTJSCSSa5dm2KReEura9u6oHwqYetfM/iVWKVrzddB44oN4XrNJzYL/KKHvzMKm2aNpFhvVa2WYDXmH5Cu34RWrvvQqqYlxUPJ7Rlnltiwzq8UNBiJlkb61FD9YqFg9Xr5hqPzp8ooJDrsm9Q13MShUK4pWnLy7Ts7I52L2JtShRSpAqx1VNDQDbSsXzR1TaLunSya4KTFHyMcxvOTgnVz1/MavpB2M6ErRXNM7RgEpyKhXqe4/lD2TMqoO8Awk0vk4pSk6lYZb65R0zlZGmjt8S3KkNluFdW0HPLug2/61NMQGypND8DlFQuqxyCyhloO0U/MQVe0xFZikvEFqAcNQP8AnaYk+PPBYpKuR7dFtV5YwmuHkmhqK/GBNL7WUsszCAS3I+AbI6oluNxwEugpVRXZntiS9EDynU6ip+mUVrBI+WAaM270aYgQwAB2nf8A8qIs96urS1YYiaUOKuyu6Oa3LbnBBIBprqCD3iLhfl++gQpwYFNWLUdtc4ladlUWqNrnnGrAig1jXls2w1xRUdE7U5mTA9CCAwIGVa7+6LRiimCpE03bIb/P7pN+Mr/vS4rXCjeItjZypo90HfqZTthNWuuh/wCkRBuYtzPO3MbkA2abR1O4g/OH1lelptI9/F4lV/8AyhcJanWks/8ASIZLZAk+aa5nAO6Wgh7aLUmG3i1IYB4wvA+OMxx6B6BPjjwvEOOPMcAibFHuKIMUeY4YCcPHuOB1ePWNQRvjkRVZ80LUk84kilDmTHtktGYNBTYaeUCTpdThPRypthjdl3jGACaGmWrzjJm0S8hBMsNcQqusZ9+bRQ7YpJprG4fpFqvj0S4FUqKZ1o1e3UIrRZlZWUNhrQlqAHfHKydSYfabwaXZVAyJGEV10z/KK9ZDRdRzoCdn6Q20rU0QbM8+3LLuhLY3NSp1UqPiI2Zj+Ts2gUkcVnEc4pQVyGYNSSY5jf6HhqCmv6mOjfs+tgm2ebIaoLLVT2qNUc4v5fTHM66Qhst1lJCKG10FYWaTzaSlHWde4Gpg275lZSk66CE+lVPRVO01+UNnKDLukDhUwZA0OskfCmyC7ykAzmV8RTOoBwg/fntgi5LCvJwzlPNw8oAgHY2Yia+wqF2MxcQO8NX4CpMT3yVJcAt1U4Jaas6d5ja8puGU5OxT9Iju96y1IOsV7zCzSgnAuZpXP8oo6Juza7LsAVa4gxoQpXLP4ww0hl81KUUAbKV7czlAlzzyeDBJKigpuA+UF3hOBd2bBRQcIap1DLIUjB5KVVEdxSAgcBg2Y1Ni2b4bYoU3Ew4BSNuIn41MMQ8ULBNLIXIzEwb5bj5V/KEYaHVgargbww71MJCIj3C8kR668kSSjyh8R9Yazm9NN/mHyVRCmzry1+I+sHzG9JN/nPyAEPb5HoLJNjjMcRYowtFhUSY4zHEeKPMUMCXFGYoixRmKABGGj0tA4ePcUciK5acpjZ05Rz26/pB9hs7mhVjrpmK/MQHaEqx+Jhnds4ZA0yI1VHZsjiRrEsN7yJxlS60oBSoVs/nFXtlnKMMTEE50NAPjQbIu97O7yUAYhFFBVzTOKJe1WcVOoAZbhGcbO5JIN0if0Q25jP7oSWc1U12UhzbBWzjsAJ+6EshqV3H6xsYnVdA5iy7JNmqKzJdKE7AcjFAve1F52Iga/wA4uOhdqAss9XNFZDTVzhmBUxSLdQzdeVYQ2W1JmWUVrSuYcabgDTvzh9K1CK5pNXhF3Ycu8wzlBVy2kIVYE56xkafCJL9UvMOIneMhCeygihhjemYWhrURk1yb3wNtHJhMmhNcLED4ZH8400nmASR2sPuiLRrKWw978hG+kbehOVcx9Y2MQux3G6GUylSGAIKmoz2Gm3uje/LO7uwWXqHKpXYKnWTuhdcsxGK5lSKZ0/MRPb5wDOTMqM8qtyqimwxh2UdBV0IBKWmo595gysBXVNrKXsFO4wXWN0TBVhb0i/GFtpSjEdpgyQ9GX4j6xHeKUmt8T9Yl3KwzDWV0QWQctfiIKxcp/wCdvqYgsa8tfjG6HndrN+IwttlhpKrJax5WNaxlYsNzasZWNaxmKADaseVjyseVhgV1TG1YHDxuHjkRHaLMGNdsaS7IQa1gjFGK0Kh2Nlt/oODIqd9T9IWCzitdcbB4wNAkNybNpksEUOowhtMoIxGzIiHuOEF4vWY3xEByXTR+cGskxaauVWtNQipTVrNHxH1ix3UAtimNTMmld0VuzVaaO+EjplnRoW3xZeEoRrEGq8auY6EVmyMdohnbX5I+Eerd1DVTE06xYjmY4aO0+Ce4kIQnrGojL7niiqekRn2CCLOABQbICvyYQoIG3/n3R2cB1xWQVyNMia13DthZexqWOM5ZmpGezKkM7ovcTHCoMApmciBQZkVgW0WqUWZWLvnyQAoruqaVpGVOze1QXcwpJXtz+cH4oEs4CqANkScJGxgEB4nvQcsnfn3gGAccH23PCd6r9APyibceqM5qweyc8RpKfL7z9SYlkDPvgWXqH/O2Odt2OCoIxRhaIccZiis7JS0eBojLR4WgAmLx5wkQlo1xQAV8RsI9jIQj2PQYyMgA3Bj2MjIAMhJb+efjGRkIB+rUsmWVTn2woun1kZGQIY9BjGjIyGBqI2UxkZDESAx5MFdcZGQhnlkQKThFKgxDJkitaZx5GQAHrHsZGQwPawzmerT+UfUxkZGGv6nMiOXt+BgFNQjyMjPb9jRtGR5GRWM9rHhjyMgEeR4YyMgA/9k="/>
          <p:cNvSpPr>
            <a:spLocks noChangeAspect="1" noChangeArrowheads="1"/>
          </p:cNvSpPr>
          <p:nvPr/>
        </p:nvSpPr>
        <p:spPr bwMode="auto">
          <a:xfrm>
            <a:off x="63500" y="-973138"/>
            <a:ext cx="225742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AutoShape 22" descr="data:image/jpeg;base64,/9j/4AAQSkZJRgABAQAAAQABAAD/2wCEAAkGBhQSERUUEhMUFRQVGRgUFBQXGBgYFRQXFxgWFBQUFBcXHCcfFxkjGRcUHy8gIycpLCwsFR4xNTAqNSYrLCkBCQoKDgwOGg8PFywcHRwsKikpKSkpKSkpKSksKSksKSkpKSwpKSwpKSksKSksLCkpLCkpLCkpKSkpLCwpLCksKf/AABEIANMA7QMBIgACEQEDEQH/xAAbAAACAgMBAAAAAAAAAAAAAAAEBQMGAAIHAf/EAEgQAAIAAwQECgcFBwMEAwEAAAECAAMRBAUSIQYxQVETFCIyQlJhkZLRIzNTYnGhsRWBssHhByRDcqLS02OT8IKzwvE0VIMW/8QAGQEAAwEBAQAAAAAAAAAAAAAAAAEEAwIF/8QAJxEAAgIBBAIBBAMBAAAAAAAAAAECETEDBCFBIjISQlFhcTOBkRP/2gAMAwEAAhEDEQA/AO1RkD2q1hCooSXOEAU2AtnXVkDGvHD7Nu9fOALCoyBGtxAJKNlmc1841kXljUMEajAMObqIqMq5QBaDYyBuOH2bd6+cRJelWZQj1Wleb0gSNvZAFoOjIG44fZt3r5xDab2CAFkblMEHNObZDbAFoPjIFFtPs27184zjh9m3evnAFhUZAMi9MYxKj0zHR2GhyrEvHD7Nu9fOALQTGQCbz5eDA1aYta6gab95iTjh9m3evnCsLQVGQBa72EtC7I9BSvNOsgDbvMbC8/8ATbvXzhhaDY8gP7R/027184jkX0HrRHyZlPN1qaHbvEAvkhjGQF9o/wCm/wDT/dEb3yAwUo9WBIzXUtK7e0QBaGMZAX2l/pv3r5wJO0mlriqrVUFiKrWgzyFc4Vg5JDePYAlXsGFQjEfFfONvtH/TbvX+6HY7DYyF0u+gWZQj1Wgbm7RiG3cYl+0f9N/6fOALQZGQtn30Ew4kcYmwDm6yGbPPLJTEv2j/AKb96+cAWg2MgP7R/wBN+9fON7Fblmy1mLzXUMK66EVFYAsBv2ZhaQczy21Zn1bwSlpWg5L+EwNfrgNIJ1Y2/wC2+6CZdol0GZ7m8oRyss1tNpXA3JfmnoncYCuG0rwMvkvzE6J6og202iXgbM807G3HsgK4Z6cDLqTzE2HqjsgDsY8ZXqv4TCiVaBxqbyXpSV0exob8Yl7z3N5Qolz041NzOqVsO5uyED6G/GV6r+Ewn0ntA4JKK49LL6J60OOMS957m8oT6Uz0MpKE+tl7G63whsJPgYWC1LgHJfwmCOMr1X8Jge77QnBjM9zeUE8Yl7z3N5QD6FNxWkYM1fW3RPWaGvGV6r+EwruKemHMnW+xus3ZDTjEvee5vKBCiK7XaRxleS/qz0T11hmLSvVfwmFlrnpxlczTgzsbrr2Q0E+XvPc3lAgjgUaWWheKTaK/R1qeusbXJaUMvNXJr1TGulk9OKTaE15OxusvZGXFNl8Fmx17m8oOxJ+Qy4xL6r+Ewiua0LwsyoenCTOieuYe8LK6x8LeUIbmmS+GmVY+smbG67dkIbyh9w8vqv4TCW+7QnDSaK/NmdE75cOeFldY9zeUV3Sy2S5ZWZUkIjk5EVqZYUCo1kkD74JOlYpulkIvzSOVIlZKxc5KpBGI/kBtMUSbblmq4nEhmxUnKOUhYaqbU7IOsS8NNV52bTCFVc6KgOZ+Gv7zAcx5a2a1Myhgj0pnzWcpQHZrGe8R585ym00QzlKbyWLRC+xL9FaQan1bqCUmDep/LZFxFpl7FfwmOXXaolYUmHHZ5pGFiCKHZn0XHZri66LW1cDypjnHKZkORNQDkchtFDFWlqN+Msoo0tR+rMlWheOTcnpVMsJ6gh7w8vqv4TCCVMl8cm8o0qmxuoOyH3Cyuse5vKNkbxwJ9JrQlJNFcemHRI6EyGdktCYByX1dUwr0nmS8MmjH1w2N1JnZDOxzZWBeUdW5vKASfL5JjPl9V/CYU6LP+7y/5E/CIbcNK6x7m8oUaKgcXl/yJ+EQ1kfYxv8AmANILEAY2zJp/DffBSWyVQell+NfOBr9WrSP52/7bwUljNBn8oQLJHabXKwN6WXzT013HtgK4LVLEmXWag5CdJeqO2DrTYzgbPon6GAbhshMmXn0E/CIYfUMeNyvay/GvnCmXapfGpvpUpSX0l3N2w34md8KZdlPGpueyX9GgB9DXjcr2svxr5wm0ptUvgkpMQ+lldJet8YdcTO/5Qn0pspEpM/4sv6wMUsB932uXwY9KniXzgjjkr2svxr5xBd9jPBjOCRYzv8AlAdPAouG1Swuc1Bm3SXrN2w143K9rL8a+cK7ispK69rfiaGvEjvHdAhIVWy1S+MqeFT1ZzxL1x2w0Frle1l+NfOFlrsp4yuf8M/jENBYzv8AlAhRE+llqlmyTQJqHm5BgekuysbXDOl8FnNQZ9dfOPNLrIeJzc+r+JY0uK7WMvnbYOw7/wAGvDSvbJ4184Q3NNl8NN9Kg9JM6S9c9sOvsputCK57uYzZnK/iTPxGEDyiw8PK9snjXzioftAnyyspcaspblUYGoWjBde1gsWv7LbrRXtIbkJnyatXJzSgpUFPOOdSPyjQtRXGifRy75aLwjzZfCNsDLyRsUZ6hFFmkGy28Yh6uY+vqOX/ACjqC3YwQHFqHZHMrvs5bh168qeveGibXSj8UiXWj8aSLRopIkzrKUmumFgKgsB8NuuNrvk8Ba85yMrKFLYlqcOSs2evDQE7cOysRfs4sbPZgwNMhFr+yG630ij4p0yj43TQmlTZfHJvpUpVM8Q6g7YfcPK9snjXziuyrvbjk0Ytq/gEPvstutHaO44FOk82Xhk0mofTDUy5ciZ2w0sU6VgHpk1ddfOFGk13MFk8rXNA/omQzsd1tgHK2QAssKM6V7ZPGvnCbRUfu8unUln+kQ0N1tTnQp0UlEWdM+gn4RDWR9jW/pQZpAIBGNsiK/w3giXdqU9WnhED38lWkDPntqqP4b7oJl2MUGvxN5wAskdpu1MDejTmnojcYCuG70MmXyE5idEdUQfabGMDa+aek249sBXDZfQy9fMTpN1R2wB9WBh9mp7NPCIUSrAnGpowJqldEbmhxxMdvibzhRKsv71N16pXSbc3bAD64G32ans08IhNpTYFEpOQnrZfRHWh1xMdvibzhPpTZaSk1+tl9Jut8YGEsYD7vu5ODHITwiCPs1PZp4REF32QcGNfibzgjiY7fE3nAN4wKbisCFeYmt+iOs0Nfs1PZp4RCu4bLyNutuk3WbthrxQdvibzgQLGBVa7vXjKjAnqz0R11hoLtT2aeEQstdlHGV1+rPSbrjthoLGO3xN5wkKOMCfSy71FkmnAg5vRHWWMuK61MrmJr6oj3S2yUsk059HpN1l7Yy4rF6Lbr6zecPsFnH2GH2Ovs08IhFc12qZ0zkJ6yZ0R1zD7iJ97xP5whuey+mma/WTOk3XPbCB5XA9+yF9mnhEJL8uxROk8hM1fojfLh5xE+94m84SX5Y6TpOvmv0m3y+2Gwf6GjXYoSuBNXVG6OZXKlJoyGeMd+IR057HSXXPV1m3fGOU3YcLI3aDrO+Id30R7notX7MrvU2Ygqhwkrmo2EiLj9kL7NPCIqH7PrJ/8hc+TNcc5h0idhi4cRPveJ/OLIPxK9P1XAglXavHJowJrTojqCH32Qvs08IhFJsv75NGetOk3UHbD/iJ97xN5x0hx/Qk0nutQsnkIKzh0R1JkM7FdKlF5CauqIW6T2Siydfrh0m6kzeYZ2OxnAOdq67ecIFl8EpuhfZp4RCjRVaWeWPcT8IhwbD/N4284T6K14vL/AJE/CI6WR/UMdIEqZGZHLbVkfVvEsuU9Bypni/SNL+UlpFCQcbZih/hvvBgiWr09Y3cn9sciWWD2mS+BuVM5p6XYeyA7hlNwKZvzE1N7ohlaVfA3pG5p2JuPuwDcCtwEvltzE2J1RvWGHeA3gX60zxfpCiXLbjU3N9UvpZ6mh5gf2jdyf2wolq3GpvLbVLzom5vdgE1+BlwL9aZ4v0hNpRKbgkqX9bL1n3ofFX9o3cn9sVm/b5lzURUn4zwktqALqB182EwkrWBxd8p+DHKmeL9IJ4J+tM8X6RCrmVLUzJrKDqyT+2Msl6LNNJc8sRrAVfv6EOx1xgBuOU2HW+t+l7zQ04F+tM8X6QvuJWw89tb7E6ze7DXC/tG7k/tgQL9Ca1ym4yub+rPS98QzEp+tM8X6QDa0bjK8tvVnYnXX3YaBH9o3cn9sCFGvsI9LJbcUm8p+jt95Y0uPheDyL69h/SCNLFbik3lsebsTrLuWNbonskksZjBVqSaJkBt5sHYLL4+wVWbvmeL9IR3RwnCzKY/WTOl7xhnZdJpcxgqWgknVkmf9MCS3azTWM2bhxO7qeQahmJB1GENrlcDSs3fM8X6QmvvhOGlVx6n29qasod2O8OFXFLnMy1pUKn9sLL8L8NJq7c19ib5fu/CGDX4C2Mzg8y9MJ1nLUY5TJYhAc9QOuOuWl34E1dqYTlhTcdoWORZ8FrPN3DdEO76It1hFx0SdxarWFLc8Nkac9Fb84ttZu+Z4v0iqaKzGFrmYWI4SVKfIKa8jBtB6sXSsz2j+FP7Yq0ncUU6LuOCsSuE43NzetU2+4IfVm75ni/SFMpn45N5bVqudE6g92H9ZntH8Kf2xojuP6K7pLwmGTXH60bfcmdkMrHwuAZzNXW/SBdJy+GTV2PphsTqTNywzsbPgHLfV1U/thAsvg0Jm75ni/SF2ibHi6V6ifhEOi0zrv4U/thRoqf3dP5Jf4RDWR9jO/wCuKRQgHG2sVHq32VETm0Oq1Z5YHah+7XMga/2IMgqATjbWSB6t9oBgW+rS5s7VCLho2IMWK0IOIKVANN1YQJJs8F/vMDBFqACCeDNPupMOcL7HfFqliXLl2cMDSWHZWQclciczQUESXba6uRjeZkTjrSuWvMn6xFLyZX5bMHULy2wmppQipFPujNTtlT0opWWgPM6ydvIb5HHCmUz8am8pNUroHc3vwy46/Ul+Nv8AHCmXbH41NOFNUvLG25vcjUldcCb9qN5OlnlpwgDO9cKqyllUZ1OI1FSuXbFRsMwq6mlDu2/SHv7VbSzcXDS0ABYiYGLZmgKZgUyAP3CENlnDkkDLKndGLfnRSl4WdPva0Y7ErsKGmo/+oqeiVrK2qksDlErWlQK8o1GVafGLLIJm2DJF5I37tuqKjdc/grWjUA5Q20BDVTOld+7ZHcsmfTLpcTTMPOTW/QY9JvfjXSTSR7GiuVEwM2HkoeScyK+k1ZRrcdscLzZZzbpt1m9yKd+1OfMMyQWCqlGC4WJq5NTWqjYF7zDk6jZzpJSaQ6l6WcITOOBSi4cBBqakNXn9kG3NpyLROEpQFYg0JSoyzOqZ2RULDJY2YhGJdiMqkECm8uIaaG3fPs855k9acmimY/Jz94YqfrGEJybKp6UIx4RZ9LWfic2rJ0egR0l2448uWZMMqmKXQ1BrLY1G3+JEWlN4M1jmUWWRyc1cnpL7gjLivVhL5kvXtdh/4RT2Qr2KJIJSacDAYXYDZQBjTW8XfS2ZWzSizDFv3/1RSWo06YVqAZjEAbM8xq3xctJR+5ysWKuVKA/OpjldlFCr9ntpcNPVCuGtc1LfIMPrDq/J0zhpVWTU+qWw2y9Y4T4RXdA7UUnTiFDA5cpqZ/cGMPL7vMmdK5CZB+mx2p7mWqBYMZ5GlvnzOLvVkpgbVLIOo7ccclYngtnN3Hd8Y6jed6E2aYMCD0b5h2J5p2YB9Y5bMnHg9Q5u87vhEW76IN10WzRaewnyGUqMUgLmpPMc7mHWi+cPN60v/ab/ACRzfR22lDZGAU+tl5kjaG2KY6D9sN7OX/uN/jijbu4I3278RPKnPxybykrVOg3UGzHD/h5vWl/7bf5IrUu8zxuacCZlcsbU5g9yH32u3s5f+43+ON0bRFmk82Zhk1ZPXDVLYdCZ75rDOxz5uBeVL1ezb/JCbSW9CVk8hBScDk7HoTPchlY73bAORL1ddv8AHCBVbDTPm9aX/tt/khPoq37vL/kT8Ihib4b2cvxt/jhbopNrZ0/kT8IhrIfV/Qzv40aRQV5bZav4b74gv12NlmBJbYsNQVKk1BGoZ17oIv56NIyJ5batfq3gXSW2BbHN56VUqGw4qE5AZHKuQr2wjqPsVXR22LMfN5uIgg42Yg11aqAd0QPiW0IwQlUdSxUE1AbUGC0+cZozanJrVyAvW5Qy1ChandAHG2a1S8WOiurVY8kUNcxhG6J75Ra+EdU4b/SPiWv1hRLm/vU30eyXtXc3bB4v2Rv/AA/mYXyLahtUwipBEulMOwNXbFBC+ioftTtnCTpEoDDgVpjZitWIC5g0GSt3whl8kqta/f5Q+/azY2MyROVMK0aWzEAHFXEo25ABu+KpZkIXlEMa5E7Oz/gjB+7K1X/NHVbM/B3fqDBu2lK/dFOu4B7Yi4sOY266VYazTWIsmjAZLJOJC0plr2j4RT7RMZrRLXewFBuJApUnb8I1l0Zfc6LcU3k+r2v0l6zdsVD9q8x8VnOHDL5e48vLWa7voYuNwTAEpgfIsNQ6x7Yq37XJoMmQKMp4QkMaAc0gjLXrgn6i0Hyhbo7eE1pSnPgzqU6jT/pp84tN4zSZasoQVWgHJPfWkVLRng5clKkFq0wlag9tafnFtt9oTgUqlNdMmw57dcSpFtuxWJ5FjtEtlBaqvVaBQMSCh7cvnDiy25ZVlZjLzANDUazkNtddIS4hxe1UbhBSXQrqXljI1OUP7I6GyTAyuAVcE5UAIOeuKYepDqfyMo1jQ1BCtrzNK/lD/SS+pbSZalwGUZ5gV/6a5QluqVRlpnq/9asoZ6QSCDmAMt4r8hGXyK/gmF6BSgFmPweJWICtiGdNeswxvyYOGleipyX2rvl9saaDMBZiSrtidiDkagUB1kbQYmv2cvDSeQ3NfYN8vtjdYItSrJb8nDik70dPRPniXqHtjl008g5bOzdHUtIpy8Snchx6J8zSnNPbHL55GA5HV2boh3eUeduuhtcM2kqQStcM+lKjpod/wjpazhT1X9S+ccuuSaBZmyPInSXy7WwHb70dSs9oUqOQ+rcPONtq/A12r4EMqYOOTfR7UyqvUHbD7hR7L+pfOEkqcvHJvIbWmWXUHbD/AIdfZv3DzipFMa+4h0nmDDJ9FT0w2rnyJnbDSxzRgX0WzrL5wv0onLhk8h/XDYOpM1Zw0sU9cA9G+rcPOAFVvk2M0ey/qXzhRorTi6ZdBPwiHZnp7N+4ecJdFv8A48v+RPwiBZH9X9DG/pgVpBNaY21An+G+xRWI71mq9mmKoYsUYKDLmZmmXR3xJpA4BkYiAMbZk0/hvEsudJp65PGvnCGnTOWTrWy4WRmz1EUrkNWQ/LZEl0lncVIPaR+sBX6KT5hUVXHMyAGVGOY15EGCdF7aQ4DK4H8lRluziRrkui7Ra79s3BquFRXDmQppWKvZLY5noHxYca1ABrSorQbfuhrpTZZtcmmUOYFKa+zDCTRJDLtaFjTEcLF26J17co6XMhNcF+02kSJ1jnB8VURnQlJgo6glcyABU5ffHI7HbQVCgZqRiyNAKb9W+Ot6aNJNgtPpFYiWzKocE4gKqRQ76RyC7qLLLVoXoDX6D7vrGs1yjGD8HydJuS2q9leWgGNjUbiAO2KnOtRk2qXMehVWQ4QddHBI1nWAYtGi/oZMybVaBcI1mpI7DFPvCaJtolpXIuoJ2DEwWpqTkKisNnJ1DRy8JbSlblcqrZI51knWFzhL+1QI9iDKDiSYpqUcUB5JzIpthvo4slJYUTECrVVBcZAMQNu6kK/2j2+ULKstZgdpsxAFUhiQpDNq+6On6nEMordyyWVVxLkdWRH1P5RZr4I4NFoynDlmPyGcVi6LQcQRkFARr5J+kG39bnViFAO7OvypEnNF/BNdtFsNqxVJLJQhSRkynWARXXrizXdMlNZnVsRqGBGB86g+7CccF9lMwmAO9HcMQGx41VqDcMOXwhpdCSeBNZ6A55Y184riuKPPk71GUW6UmLhqzfcQfzh3fdnyBqSSNp+vKhLdssUXlZ7icocXuhVQS2VKihr8hnEtF6fA20FtCLKdJhNQ1VChmypmeSILvy0S+GlUxc2Z0H3y/dhLoRLTFMLuEFBQu1Cc9mLXDO+1k8LKpOQjC9eWu9O3/lIpj6kOrwwrSW0y+JTqYq8E2tHGztWOaT2GA69R2Hd8I6FpKJQsU3DORjgpQOp1kDfHO54XAeUNR29kRbvKPN3WUG3G4NntANckV9R6Dq27sjp93WyUZSGr6h0Jn5LHL9GkDcKmIcuVMXWOrWL9o60lrNLJnoDhGWNd3xjvaPho72rNJVol8cmnlUqnQevMGzDD7jUre/8AtzP7YrUqXK43N9MlKpQ416g7YeYJH/2Jf+4vnFqLIsXaT2iWVk0xeuFeQ46EzesNLHaZWBc31ezmf2wk0lWThk0nIfSitHU05EzPXDKxpIwD08vV1184Qk+WHm1St7/7cz+2E+ipHF0p1E/CIPKSPby/9xfOF2icoCzpQ1qiH+kQ1ka9iG8tLpcwyyqvyGJOrUUZcs9dSImXTaXqwzf6fOKODHoMA6QDbbSZsxnO1jXFUkbsROv4iDroluWAFPuVz+cVS330VtBlqjlsVK/wyKYsmrzhnlFiuS+SjAnXuBofnEc1T5LoNPA8v5KHnA5dRvzJhTczgT0cs1FYPRQBzSDQfHV98PrxlLOlmYopXWpJPziplykwEZndQU+87oUaUhyVoumlulSTLFPQJM5SEZ0oO00MczsLjCaVFCK51GoZgb4sdutdLPMZ6ZIxNNWrV3xXbnWspcVAWp8N/fq+UUy5aZNF1GjpOj7g2WZyw4AqZbUA1c6tflFGvRwJ6EgYagkqTioDUitcuyL5cC8HZZzhwMsA+/74o17UecorUk7N5NPzrDYi+3HpCsqUqhWIAoOUK01ip2mhiv8A7Rb+4dJKqpBWYGBJB3in/O2JJbZU3Ql0pm0EnLXNA+ROqHLAocMPupirA0U6tRB788oKvyXVjyV356vxRDdc8NNFAdY1iCdI3o5qDTsAP0NIlss6CrvvQtYOLlQNYDA5UD4xl8tcGDSbgJZGEnXnip+UJLsmVlg76/UwBpQzcA+DI07xtB+6K1giaXyJLozoS9a507TDu+54oFxAAAa4r9yTqYDUg9gr+UOdIEqAxYkkA5hREZesGuiF4mUZhArioK1oMvgIdWy8jMdWOWEMNeuuH+35xW7mc4TUg55UHyhnjiuHqRai8gnSS+S1jnCmpV2++oijPOqCN+UWO/n/AHSd/wDmO+bLEVaIN37I8vd+yGujM7DPQb8Q71Iiz6KX8y2dVoOTVdZ2EiKfdEyk+WdzDyhvcjYTNXqzZg/qMdbTse1yWRLaRNaZtahpXIUAX8oO/wD6Jur8zCLHHhmR6B6FIZXleJnBAcsDh9da0DLT+r5QTJv8qAMOr3v0hIZkecJBQUPjpIer/V+kBXXefAy1TDioFWtaVwim6FvCR5jh0FciWsZWIw8e445EVhJ44VkNaGY20UrUgN8afGLDY7GMdSancRTPviq3tJxGY4NAG5NKa4msN9T1IAofj+hETTVlMGlk6vapRFmTJSCSSa5dm2KReEura9u6oHwqYetfM/iVWKVrzddB44oN4XrNJzYL/KKHvzMKm2aNpFhvVa2WYDXmH5Cu34RWrvvQqqYlxUPJ7Rlnltiwzq8UNBiJlkb61FD9YqFg9Xr5hqPzp8ooJDrsm9Q13MShUK4pWnLy7Ts7I52L2JtShRSpAqx1VNDQDbSsXzR1TaLunSya4KTFHyMcxvOTgnVz1/MavpB2M6ErRXNM7RgEpyKhXqe4/lD2TMqoO8Awk0vk4pSk6lYZb65R0zlZGmjt8S3KkNluFdW0HPLug2/61NMQGypND8DlFQuqxyCyhloO0U/MQVe0xFZikvEFqAcNQP8AnaYk+PPBYpKuR7dFtV5YwmuHkmhqK/GBNL7WUsszCAS3I+AbI6oluNxwEugpVRXZntiS9EDynU6ip+mUVrBI+WAaM270aYgQwAB2nf8A8qIs96urS1YYiaUOKuyu6Oa3LbnBBIBprqCD3iLhfl++gQpwYFNWLUdtc4ladlUWqNrnnGrAig1jXls2w1xRUdE7U5mTA9CCAwIGVa7+6LRiimCpE03bIb/P7pN+Mr/vS4rXCjeItjZypo90HfqZTthNWuuh/wCkRBuYtzPO3MbkA2abR1O4g/OH1lelptI9/F4lV/8AyhcJanWks/8ASIZLZAk+aa5nAO6Wgh7aLUmG3i1IYB4wvA+OMxx6B6BPjjwvEOOPMcAibFHuKIMUeY4YCcPHuOB1ePWNQRvjkRVZ80LUk84kilDmTHtktGYNBTYaeUCTpdThPRypthjdl3jGACaGmWrzjJm0S8hBMsNcQqusZ9+bRQ7YpJprG4fpFqvj0S4FUqKZ1o1e3UIrRZlZWUNhrQlqAHfHKydSYfabwaXZVAyJGEV10z/KK9ZDRdRzoCdn6Q20rU0QbM8+3LLuhLY3NSp1UqPiI2Zj+Ts2gUkcVnEc4pQVyGYNSSY5jf6HhqCmv6mOjfs+tgm2ebIaoLLVT2qNUc4v5fTHM66Qhst1lJCKG10FYWaTzaSlHWde4Gpg275lZSk66CE+lVPRVO01+UNnKDLukDhUwZA0OskfCmyC7ykAzmV8RTOoBwg/fntgi5LCvJwzlPNw8oAgHY2Yia+wqF2MxcQO8NX4CpMT3yVJcAt1U4Jaas6d5ja8puGU5OxT9Iju96y1IOsV7zCzSgnAuZpXP8oo6Juza7LsAVa4gxoQpXLP4ww0hl81KUUAbKV7czlAlzzyeDBJKigpuA+UF3hOBd2bBRQcIap1DLIUjB5KVVEdxSAgcBg2Y1Ni2b4bYoU3Ew4BSNuIn41MMQ8ULBNLIXIzEwb5bj5V/KEYaHVgargbww71MJCIj3C8kR668kSSjyh8R9Yazm9NN/mHyVRCmzry1+I+sHzG9JN/nPyAEPb5HoLJNjjMcRYowtFhUSY4zHEeKPMUMCXFGYoixRmKABGGj0tA4ePcUciK5acpjZ05Rz26/pB9hs7mhVjrpmK/MQHaEqx+Jhnds4ZA0yI1VHZsjiRrEsN7yJxlS60oBSoVs/nFXtlnKMMTEE50NAPjQbIu97O7yUAYhFFBVzTOKJe1WcVOoAZbhGcbO5JIN0if0Q25jP7oSWc1U12UhzbBWzjsAJ+6EshqV3H6xsYnVdA5iy7JNmqKzJdKE7AcjFAve1F52Iga/wA4uOhdqAss9XNFZDTVzhmBUxSLdQzdeVYQ2W1JmWUVrSuYcabgDTvzh9K1CK5pNXhF3Ycu8wzlBVy2kIVYE56xkafCJL9UvMOIneMhCeygihhjemYWhrURk1yb3wNtHJhMmhNcLED4ZH8400nmASR2sPuiLRrKWw978hG+kbehOVcx9Y2MQux3G6GUylSGAIKmoz2Gm3uje/LO7uwWXqHKpXYKnWTuhdcsxGK5lSKZ0/MRPb5wDOTMqM8qtyqimwxh2UdBV0IBKWmo595gysBXVNrKXsFO4wXWN0TBVhb0i/GFtpSjEdpgyQ9GX4j6xHeKUmt8T9Yl3KwzDWV0QWQctfiIKxcp/wCdvqYgsa8tfjG6HndrN+IwttlhpKrJax5WNaxlYsNzasZWNaxmKADaseVjyseVhgV1TG1YHDxuHjkRHaLMGNdsaS7IQa1gjFGK0Kh2Nlt/oODIqd9T9IWCzitdcbB4wNAkNybNpksEUOowhtMoIxGzIiHuOEF4vWY3xEByXTR+cGskxaauVWtNQipTVrNHxH1ix3UAtimNTMmld0VuzVaaO+EjplnRoW3xZeEoRrEGq8auY6EVmyMdohnbX5I+Eerd1DVTE06xYjmY4aO0+Ce4kIQnrGojL7niiqekRn2CCLOABQbICvyYQoIG3/n3R2cB1xWQVyNMia13DthZexqWOM5ZmpGezKkM7ovcTHCoMApmciBQZkVgW0WqUWZWLvnyQAoruqaVpGVOze1QXcwpJXtz+cH4oEs4CqANkScJGxgEB4nvQcsnfn3gGAccH23PCd6r9APyibceqM5qweyc8RpKfL7z9SYlkDPvgWXqH/O2Odt2OCoIxRhaIccZiis7JS0eBojLR4WgAmLx5wkQlo1xQAV8RsI9jIQj2PQYyMgA3Bj2MjIAMhJb+efjGRkIB+rUsmWVTn2woun1kZGQIY9BjGjIyGBqI2UxkZDESAx5MFdcZGQhnlkQKThFKgxDJkitaZx5GQAHrHsZGQwPawzmerT+UfUxkZGGv6nMiOXt+BgFNQjyMjPb9jRtGR5GRWM9rHhjyMgEeR4YyMgA/9k="/>
          <p:cNvSpPr>
            <a:spLocks noChangeAspect="1" noChangeArrowheads="1"/>
          </p:cNvSpPr>
          <p:nvPr/>
        </p:nvSpPr>
        <p:spPr bwMode="auto">
          <a:xfrm>
            <a:off x="63500" y="-973138"/>
            <a:ext cx="2257425" cy="2009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6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/>
      <p:bldP spid="40" grpId="0"/>
      <p:bldP spid="4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63"/>
          <p:cNvSpPr>
            <a:spLocks noChangeArrowheads="1"/>
          </p:cNvSpPr>
          <p:nvPr/>
        </p:nvSpPr>
        <p:spPr bwMode="auto">
          <a:xfrm>
            <a:off x="520262" y="384121"/>
            <a:ext cx="7803931" cy="7772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 widow’s statement 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55480" y="3116263"/>
            <a:ext cx="7431087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ktangel 64"/>
          <p:cNvSpPr>
            <a:spLocks noChangeArrowheads="1"/>
          </p:cNvSpPr>
          <p:nvPr/>
        </p:nvSpPr>
        <p:spPr bwMode="auto">
          <a:xfrm>
            <a:off x="536028" y="1292772"/>
            <a:ext cx="7788166" cy="4461641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“…My husband died suddenly due to an electric shock which has left me and my children in utter despair…” </a:t>
            </a:r>
          </a:p>
          <a:p>
            <a:pPr marL="173038" algn="just"/>
            <a:endParaRPr lang="en-US" sz="2000" i="1" dirty="0" smtClean="0">
              <a:solidFill>
                <a:schemeClr val="bg1"/>
              </a:solidFill>
            </a:endParaRPr>
          </a:p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“…My life ended the day he died. Our once blissful and happy life turned into misery and desolation…” </a:t>
            </a:r>
          </a:p>
          <a:p>
            <a:pPr marL="173038" algn="just"/>
            <a:endParaRPr lang="en-US" sz="2000" i="1" dirty="0" smtClean="0">
              <a:solidFill>
                <a:schemeClr val="bg1"/>
              </a:solidFill>
            </a:endParaRPr>
          </a:p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“…All three of my young children think of their father and weep. His untimely and sudden death has left me and our children in a very bad state…”</a:t>
            </a:r>
          </a:p>
          <a:p>
            <a:pPr marL="173038" algn="just"/>
            <a:endParaRPr lang="en-US" sz="2000" i="1" dirty="0" smtClean="0">
              <a:solidFill>
                <a:schemeClr val="bg1"/>
              </a:solidFill>
            </a:endParaRPr>
          </a:p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“…We only pray to GOD to grant us the tolerance to bear this great burden..”</a:t>
            </a:r>
          </a:p>
        </p:txBody>
      </p:sp>
      <p:pic>
        <p:nvPicPr>
          <p:cNvPr id="5" name="Picture 4" descr="http://conscioussolutions.com.au/wp-content/uploads/2012/01/emotion1.jpg">
            <a:hlinkClick r:id="rId4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1896" y="384048"/>
            <a:ext cx="868680" cy="77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9496" y="1446563"/>
            <a:ext cx="7790688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Claims Management Process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Duty of disclosure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Fraud in claims and Anti fraud measures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Conclusion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1896" y="393192"/>
            <a:ext cx="832104" cy="75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4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4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4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/>
            <a:r>
              <a:rPr lang="en-US" sz="2600" b="1" dirty="0" smtClean="0"/>
              <a:t>Claims Management Process</a:t>
            </a:r>
            <a:endParaRPr lang="en-US" sz="2600" b="1" dirty="0"/>
          </a:p>
        </p:txBody>
      </p:sp>
      <p:pic>
        <p:nvPicPr>
          <p:cNvPr id="5" name="Picture 4" descr="cart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29" y="1292772"/>
            <a:ext cx="7756634" cy="465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/>
            <a:r>
              <a:rPr lang="en-US" sz="2600" b="1" dirty="0" smtClean="0"/>
              <a:t>Claims Management Process - Objectives</a:t>
            </a:r>
            <a:endParaRPr lang="en-US" sz="2600" b="1" dirty="0"/>
          </a:p>
        </p:txBody>
      </p:sp>
      <p:sp>
        <p:nvSpPr>
          <p:cNvPr id="9" name="Rektangel 64"/>
          <p:cNvSpPr>
            <a:spLocks noChangeArrowheads="1"/>
          </p:cNvSpPr>
          <p:nvPr/>
        </p:nvSpPr>
        <p:spPr bwMode="auto">
          <a:xfrm>
            <a:off x="539495" y="1277008"/>
            <a:ext cx="7781544" cy="4587765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381000" indent="-381000">
              <a:lnSpc>
                <a:spcPct val="200000"/>
              </a:lnSpc>
              <a:buFont typeface="Wingdings" pitchFamily="2" charset="2"/>
              <a:buChar char="ü"/>
            </a:pP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28674" name="Picture 2" descr="http://t1.gstatic.com/images?q=tbn:ANd9GcTM_q6In3MSgLPnIUWMqzhIZ1lseSA5TGpM-e_suXTmsqa1kn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125" y="1308537"/>
            <a:ext cx="3610303" cy="33738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0622" y="1545021"/>
            <a:ext cx="76620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bg1"/>
                </a:solidFill>
              </a:rPr>
              <a:t>Pay genuine claims</a:t>
            </a:r>
          </a:p>
          <a:p>
            <a:pPr marL="381000" indent="-3810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bg1"/>
                </a:solidFill>
              </a:rPr>
              <a:t>Timely claim settlement </a:t>
            </a:r>
          </a:p>
          <a:p>
            <a:pPr marL="381000" indent="-3810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bg1"/>
                </a:solidFill>
              </a:rPr>
              <a:t>Reduce claim cost</a:t>
            </a:r>
            <a:endParaRPr lang="en-US" sz="2500" dirty="0" smtClean="0">
              <a:solidFill>
                <a:schemeClr val="bg1"/>
              </a:solidFill>
            </a:endParaRPr>
          </a:p>
          <a:p>
            <a:pPr marL="381000" indent="-3810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bg1"/>
                </a:solidFill>
              </a:rPr>
              <a:t>Detect fraud</a:t>
            </a:r>
          </a:p>
          <a:p>
            <a:pPr marL="381000" indent="-381000">
              <a:lnSpc>
                <a:spcPct val="200000"/>
              </a:lnSpc>
              <a:buFont typeface="Wingdings" pitchFamily="2" charset="2"/>
              <a:buChar char="ü"/>
            </a:pPr>
            <a:r>
              <a:rPr lang="en-GB" sz="2500" dirty="0" smtClean="0">
                <a:solidFill>
                  <a:schemeClr val="bg1"/>
                </a:solidFill>
              </a:rPr>
              <a:t>Derive information for data driven decision making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9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1939152" y="1938528"/>
            <a:ext cx="1797269" cy="59910"/>
          </a:xfrm>
          <a:prstGeom prst="line">
            <a:avLst/>
          </a:prstGeom>
          <a:ln w="19050">
            <a:solidFill>
              <a:srgbClr val="397749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249917" y="2017997"/>
            <a:ext cx="1531883" cy="5255"/>
          </a:xfrm>
          <a:prstGeom prst="line">
            <a:avLst/>
          </a:prstGeom>
          <a:ln w="19050">
            <a:solidFill>
              <a:srgbClr val="397749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 flipH="1">
            <a:off x="5691352" y="3484178"/>
            <a:ext cx="1087820" cy="47297"/>
          </a:xfrm>
          <a:prstGeom prst="line">
            <a:avLst/>
          </a:prstGeom>
          <a:ln w="19050">
            <a:solidFill>
              <a:srgbClr val="397749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>
            <a:off x="2380593" y="3547241"/>
            <a:ext cx="1261240" cy="378373"/>
          </a:xfrm>
          <a:prstGeom prst="line">
            <a:avLst/>
          </a:prstGeom>
          <a:ln w="19050">
            <a:solidFill>
              <a:srgbClr val="397749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2475186" y="4840015"/>
            <a:ext cx="2002221" cy="457199"/>
          </a:xfrm>
          <a:prstGeom prst="line">
            <a:avLst/>
          </a:prstGeom>
          <a:ln w="19050">
            <a:solidFill>
              <a:srgbClr val="397749"/>
            </a:solidFill>
            <a:headE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202161" y="2606848"/>
            <a:ext cx="22613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Claim Lodgment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6963112" y="2572413"/>
            <a:ext cx="17867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Assessment</a:t>
            </a:r>
            <a:endParaRPr lang="en-US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799492" y="2590811"/>
            <a:ext cx="17815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 Black" pitchFamily="34" charset="0"/>
              </a:rPr>
              <a:t>Claim Entry</a:t>
            </a:r>
            <a:endParaRPr lang="en-US" sz="12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910550" y="3760076"/>
            <a:ext cx="1776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 Black" pitchFamily="34" charset="0"/>
              </a:rPr>
              <a:t>Claims Processing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3160986" y="4238296"/>
            <a:ext cx="17578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  <a:latin typeface="Arial Black" pitchFamily="34" charset="0"/>
              </a:rPr>
              <a:t>Claims Follow-up</a:t>
            </a:r>
          </a:p>
        </p:txBody>
      </p:sp>
      <p:pic>
        <p:nvPicPr>
          <p:cNvPr id="1026" name="Picture 2" descr="C:\Users\hp\AppData\Local\Microsoft\Windows\Temporary Internet Files\Content.IE5\MFRIMCN3\MC90024122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6" y="1261243"/>
            <a:ext cx="1239645" cy="1301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p\AppData\Local\Microsoft\Windows\Temporary Internet Files\Content.IE5\Q7OKXIE2\MP910221087[2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73" y="1500200"/>
            <a:ext cx="1033738" cy="974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AppData\Local\Microsoft\Windows\Temporary Internet Files\Content.IE5\MFRIMCN3\MC90006019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164" y="2803744"/>
            <a:ext cx="1581542" cy="1479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hp\AppData\Local\Microsoft\Windows\Temporary Internet Files\Content.IE5\MFRIMCN3\MC90006003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92" y="1497730"/>
            <a:ext cx="1334941" cy="103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hp\AppData\Local\Microsoft\Windows\Temporary Internet Files\Content.IE5\MFRIMCN3\MC900060037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594538"/>
            <a:ext cx="1625429" cy="1263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hp\AppData\Local\Microsoft\Windows\Temporary Internet Files\Content.IE5\2M2B0MQ9\MP90044245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5" y="3031548"/>
            <a:ext cx="1292772" cy="673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2152" y="4824250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 Black" pitchFamily="34" charset="0"/>
              </a:rPr>
              <a:t>Settlement</a:t>
            </a:r>
            <a:endParaRPr lang="en-US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626" name="Picture 2" descr="http://t2.gstatic.com/images?q=tbn:ANd9GcQtwT2qrIf-D6wk18q98_3YVmIttVoY4La2bWxwtslYziEYk4b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492" y="4871544"/>
            <a:ext cx="1156022" cy="1150884"/>
          </a:xfrm>
          <a:prstGeom prst="rect">
            <a:avLst/>
          </a:prstGeom>
          <a:noFill/>
        </p:spPr>
      </p:pic>
      <p:cxnSp>
        <p:nvCxnSpPr>
          <p:cNvPr id="36" name="Elbow Connector 35"/>
          <p:cNvCxnSpPr>
            <a:stCxn id="1029" idx="3"/>
            <a:endCxn id="1034" idx="3"/>
          </p:cNvCxnSpPr>
          <p:nvPr/>
        </p:nvCxnSpPr>
        <p:spPr>
          <a:xfrm>
            <a:off x="8087711" y="1987696"/>
            <a:ext cx="331076" cy="1380527"/>
          </a:xfrm>
          <a:prstGeom prst="bentConnector3">
            <a:avLst>
              <a:gd name="adj1" fmla="val 169048"/>
            </a:avLst>
          </a:prstGeom>
          <a:ln w="19050">
            <a:solidFill>
              <a:srgbClr val="39774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/>
            <a:r>
              <a:rPr lang="en-US" sz="2600" b="1" dirty="0" smtClean="0"/>
              <a:t>Claims Management Process</a:t>
            </a:r>
            <a:endParaRPr lang="en-US" sz="2600" b="1" dirty="0"/>
          </a:p>
        </p:txBody>
      </p:sp>
      <p:pic>
        <p:nvPicPr>
          <p:cNvPr id="28674" name="Picture 2" descr="http://www.lawyerbrooks.com/investigatio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7538" y="4740709"/>
            <a:ext cx="1198179" cy="729926"/>
          </a:xfrm>
          <a:prstGeom prst="rect">
            <a:avLst/>
          </a:prstGeom>
          <a:noFill/>
        </p:spPr>
      </p:pic>
      <p:cxnSp>
        <p:nvCxnSpPr>
          <p:cNvPr id="30" name="Shape 29"/>
          <p:cNvCxnSpPr>
            <a:stCxn id="43028" idx="3"/>
            <a:endCxn id="28674" idx="3"/>
          </p:cNvCxnSpPr>
          <p:nvPr/>
        </p:nvCxnSpPr>
        <p:spPr>
          <a:xfrm flipH="1">
            <a:off x="8355717" y="3898576"/>
            <a:ext cx="331081" cy="1207096"/>
          </a:xfrm>
          <a:prstGeom prst="bentConnector3">
            <a:avLst>
              <a:gd name="adj1" fmla="val 7142"/>
            </a:avLst>
          </a:prstGeom>
          <a:ln w="19050">
            <a:solidFill>
              <a:srgbClr val="397749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3028" idx="1"/>
            <a:endCxn id="28674" idx="1"/>
          </p:cNvCxnSpPr>
          <p:nvPr/>
        </p:nvCxnSpPr>
        <p:spPr>
          <a:xfrm rot="10800000" flipH="1" flipV="1">
            <a:off x="6910550" y="3898576"/>
            <a:ext cx="246988" cy="1207096"/>
          </a:xfrm>
          <a:prstGeom prst="bentConnector3">
            <a:avLst>
              <a:gd name="adj1" fmla="val -92555"/>
            </a:avLst>
          </a:prstGeom>
          <a:ln w="19050">
            <a:solidFill>
              <a:srgbClr val="397749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110240" y="5565228"/>
            <a:ext cx="12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Black" pitchFamily="34" charset="0"/>
              </a:rPr>
              <a:t>Investigation</a:t>
            </a:r>
            <a:endParaRPr lang="en-US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19" grpId="0" animBg="1"/>
      <p:bldP spid="43020" grpId="0" animBg="1"/>
      <p:bldP spid="43021" grpId="0" animBg="1"/>
      <p:bldP spid="43023" grpId="0" animBg="1"/>
      <p:bldP spid="43025" grpId="0"/>
      <p:bldP spid="43026" grpId="0"/>
      <p:bldP spid="43027" grpId="0"/>
      <p:bldP spid="43028" grpId="0"/>
      <p:bldP spid="43029" grpId="0"/>
      <p:bldP spid="22" grpId="0"/>
      <p:bldP spid="24" grpId="0" animBg="1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521207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Claims Management Process - Problems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Rektangel 64"/>
          <p:cNvSpPr>
            <a:spLocks noChangeArrowheads="1"/>
          </p:cNvSpPr>
          <p:nvPr/>
        </p:nvSpPr>
        <p:spPr bwMode="auto">
          <a:xfrm>
            <a:off x="539496" y="1444752"/>
            <a:ext cx="7781544" cy="4293896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Lack of documentation in rural areas</a:t>
            </a:r>
          </a:p>
          <a:p>
            <a:pPr marL="0" indent="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Language Problems: Sindhi, Siraiki, Punjabi, Pushto </a:t>
            </a:r>
          </a:p>
          <a:p>
            <a:pPr marL="0" indent="0" algn="just"/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Unreadable Police Records </a:t>
            </a:r>
          </a:p>
          <a:p>
            <a:pPr marL="0" indent="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Collusion by other parties: Doctors/Hospital staff</a:t>
            </a:r>
          </a:p>
          <a:p>
            <a:pPr marL="0" indent="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Collusion by friends and family</a:t>
            </a:r>
          </a:p>
        </p:txBody>
      </p:sp>
      <p:pic>
        <p:nvPicPr>
          <p:cNvPr id="24578" name="Picture 2" descr="http://t1.gstatic.com/images?q=tbn:ANd9GcQ4eivQFuyEJuGwA6nYjezKpCsKhhGlPNjP2ktOnHuVACDCMj1fTA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1896" y="393192"/>
            <a:ext cx="832104" cy="758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54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/>
            <a:r>
              <a:rPr lang="en-US" sz="2600" b="1" dirty="0" smtClean="0"/>
              <a:t>Reasons for Disputes</a:t>
            </a:r>
            <a:endParaRPr lang="en-US" sz="2600" b="1" dirty="0"/>
          </a:p>
        </p:txBody>
      </p:sp>
      <p:sp>
        <p:nvSpPr>
          <p:cNvPr id="8" name="Rektangel 64"/>
          <p:cNvSpPr>
            <a:spLocks noChangeArrowheads="1"/>
          </p:cNvSpPr>
          <p:nvPr/>
        </p:nvSpPr>
        <p:spPr bwMode="auto">
          <a:xfrm>
            <a:off x="539496" y="1444753"/>
            <a:ext cx="7768932" cy="4104710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t0.gstatic.com/images?q=tbn:ANd9GcS9JeylEgaZXqZQstLYC0xZshjkCNrQum504Oaa9I8fFNhTYE1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8246" y="2400060"/>
            <a:ext cx="2214416" cy="19827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2152" y="1292767"/>
            <a:ext cx="74886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Signature on documents without reading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Misinterpretation of policy </a:t>
            </a:r>
          </a:p>
          <a:p>
            <a:pPr marL="393700" lvl="1" indent="-282575">
              <a:lnSpc>
                <a:spcPct val="150000"/>
              </a:lnSpc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wordings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Mis-commitment by sales staff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Non-acceptance of material non-disclosure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49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9496" y="1446563"/>
            <a:ext cx="7790688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Claims Management Process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Duty of disclosure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Fraud in claims and Anti fraud measures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Conclusion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1896" y="393192"/>
            <a:ext cx="832104" cy="75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7" name="Rectangle 5"/>
          <p:cNvSpPr txBox="1">
            <a:spLocks noChangeArrowheads="1"/>
          </p:cNvSpPr>
          <p:nvPr/>
        </p:nvSpPr>
        <p:spPr bwMode="gray">
          <a:xfrm>
            <a:off x="518976" y="861209"/>
            <a:ext cx="2744815" cy="14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  <a:defRPr/>
            </a:pPr>
            <a:endParaRPr lang="en-US" sz="1200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4578" name="AutoShape 2" descr="data:image/jpeg;base64,/9j/4AAQSkZJRgABAQAAAQABAAD/2wCEAAkGBwgHBgkIBwgKCgkLDRYPDQwMDRsUFRAWIB0iIiAdHx8kKDQsJCYxJx8fLT0tMTU3Ojo6Iys/RD84QzQ5OjcBCgoKDQwNGg8PGjclHyU3Nzc3Nzc3Nzc3Nzc3Nzc3Nzc3Nzc3Nzc3Nzc3Nzc3Nzc3Nzc3Nzc3Nzc3Nzc3Nzc3N//AABEIAKoAcgMBIgACEQEDEQH/xAAcAAACAgMBAQAAAAAAAAAAAAAEBQMGAAECBwj/xAA1EAABBAEDAgMGBQMFAQAAAAABAAIDEQQFEiExUQYTQRQiMmFxgRVCUqGxIyTBYpHC0fAH/8QAGgEAAgMBAQAAAAAAAAAAAAAAAgMAAQQFBv/EACERAAICAgICAwEAAAAAAAAAAAABAhEDEiExE0EEMkIi/9oADAMBAAIRAxEAPwBaAtrAsW05ZgTLT0uHUJrhUKSc31NPxvuOMd3ARkbqQMR6UiWuoLjvs70XwF+bQUbpSVDZJUrI7ChGSRO55UWoPAhdytTAsBpItXzJGxEBFZFyVXXJayCb9Ux0KYOA5VU1XIkfMbB6pl4eyHWA5Rx/kvbmi8ufTbSjUMstaeUWZh5V/JVrWMnk8paVsK6RG7O948+qxITPyViboB5S3ra0trtnmDf06phikirQEfxj6pg0hKycqh+DuxpjvuuUYDwlONLb6CZMd7q5eWGrO1insiZrgDyiI5mhLnuPotNe6/VJTHVYzkkjcOUszYIZB6KQuNITJcWi0zVstRKxrGmwbroWgcVjMd/BARmrZB3G0hOQ7eq1YUkkWJ+YPLq1X9Um3k8rsTktS/Mk68q4R5FTlwBFxtYoTILWJ1CLPQVsIuDTp5D8JATKHQyfisldJzijixxSYjCnZvITh+kCP8qiGNtNUs+b5CijZg+I32b0+A2CU1ERDVxgxAFM/LBYufLJ5HZ04Y9FQrI55WEccImaOlCKtJfAxA75CPyoPKeS3om/lscoJoY6RqbQSZS9RY57j7qTSw7eaVzz44mhxoKo6rMxhNEK4tsk3wL5Zg0cJVmZF3yu8nIslLMiS7WiMTHORyZueqxDbisTaE7H1BBjx10RjIIwOEl9uew8qSPUhfLktZkxjwtB2VE3aaCRZQDZPum/tHnMoIZ2GJHW4IMyUkMxPUixHAUjw8UoI8Xa4NaOqYeyxRMHmutyQo0OcrAZqNoCbjomz/JBoBDzRs23tCpkTEcuYY7S7L1faDz0Vgmghe07o2n6Kp61p8bt7sZ1O/SUKDUhRqesWCAVVs7LMzuqLzonhzg7qlUjStMIpCckmyF5vqg5iipeAgpDynxMsiP7LFixGLPoqVyHjhfJJxwjDCXOTDTsUOma0j1XMUeTpNhOm6e8x3XHcon2Z2/YCLTKUiOEgIfEcC4pzYCRAzT5Xu+MCvVRz4pa/aXE2nbChXjdPZUIhfDpQc7cXOXeXp8bYqBKaWGofMeDGqpETKr7NKzIIb7zfn6ImbRosuM+dEL/AFDg/wC6Mgoze93R2dLHA1gf0KFRQXZ5Z4l8HT47zNiOEzfVh+IKiZmK6N7mvaWuB5BHRes+JtaxYGOp1OriivNM3VHZzy2Yh9H3XeoTIN3SJOFK2VnJG20A88prqTdpSl3K0xMUzlYt0sRiz6ZayimektHtF9glxPvJhpjqyQO4WCJvkM8of0ylMWT7PltY7o4pxPzGq3q8giaXj42GwrlwFFXwWxhsWPVDSmpOO660uduTp+PO34ZIw4fQhRZHEisH2Thwc35hCZvDCpoRZeQbBP8AhQ5lbCFfotdiQT7JnA9iuvFDzPoEUsTtsvlhzT346JJ4gzRgvdI48UVU9d8eNn0jFxMRv9RrAHud0HyS4220NqkpFV1jKyJp3tlcfulrCQVJk5pyHl72Ns9ioon7yAOLNLTBUjNkm5Ps51YUG/QJUG2U61llzljeg4QTcV3Yo4ukJlG2B7FiN9mK2r2B0PoJz6ejtPkrJYUpe+3cKfHn2PaextYomtlsc62H6Kta1F5oe3uETka/BCw2QKHW1Vs/xFFkyuYx93Y6q5tUNxxdl/0Bnl6Jgx/pgaP2WZjttkeij0F4do+GW9PJb/C3nAbCb9OyOuBT7N4byccHuSUPmyDabNIT8QbjYzdzq49FV9W8TQsjkJeSfQFU3QcYtiT/AOg5jTGY2O94Xa8vLyR1T7WNUdm5Mj7454SGvUpmNUgMrTdI0O7uVLikmVvclQOPop8QhsjHH0IKb6M/sscmn+bPuI/Zdv04MafdTyONpAd6FQ5VcrLuzd41RXDic9FiZEcrFewPjR6PONnKgbkAFR5eU0xnlJ3Z3J95KiLaM8Q4RygZcWcxS1y0n3Xf9KmGTJxZnebYd81acnN3MPKR5rhNYeLWiKsFya6Z6Z4N8SQT+HMfdIBJC3yni+hHT9qXeoeJsYMIbPZ7WvI4GHHe50Mkjd3UbuD9l05xNm3A/VRwfouOSP6PR2ZH4joxka9xLHuaaPzsfyqNrTJS4tDSRfVOvAuW4szsOR92GysH7H/ig9fka17+l/JL11dDNrTaKXKKlLVHHC5/AHC6nf8A3F9in+nQwSxvkdXvenZPbpCYx2ZXHw7VoNoFN9SijBOw8dkHjxCaaOP9TwFalwDKNOi6wSf28d9dg/hDZD7K6L6HHRDvJcVlN/oi+xWKXYVisENydQeLF8IRk+9DSSbiuGO2lGoGVyCZXFDOIJ5XbpLChcR3TIi2zC0KGThdue0fmUEkgRoEn0nUvwvUY8g3sILHj/Sf/X9lvWcxk0jnxv3Md0PdKMk2hGPcw01xA7AoXH2Ep0qMlPvlx6LIZZeoe4DtassHhuXNwsXIB4kjDyfryh87Rzhs5F0Oym66G+NpWJ3zuPxFE6PJu1CEfP8Awlz7fIR9gAnWh4Rid7RLw4imt7fNSVJAQuUkPXG1poWXa2FnNtndLSy1ioqxWX/NRulpMsjC2WKS2aKittHM2IHzn0UEk7iVJIylA4KUVZre8+q6aVyAumqyEc5QbviRswsIJ/DihYSL74W8RY/4THhTuDZ4Btbf5m+lJd4g1NklwMIL3H3vkOyqQKlaaS9ObH+V66jHHc1vwgD7JhFL3KTRPpGwyIWgoyobMfYUwKBiei2G0scmSLa0tqgrHmZiXdNSTJwiCeFb8oCjwlOSB2W45RUsnHLb4QTovknucBuPCXkDsoQXOZS5pEyKAqFnDhYQczSCjkPN0QsJAa6BWndVyhCJ2ORUMnTlAtU8aEJMbQSI6ORKYPRGxFLaHRYf5ixDrEIdn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ktangel 64"/>
          <p:cNvSpPr>
            <a:spLocks noChangeArrowheads="1"/>
          </p:cNvSpPr>
          <p:nvPr/>
        </p:nvSpPr>
        <p:spPr bwMode="auto">
          <a:xfrm>
            <a:off x="539496" y="1466199"/>
            <a:ext cx="7768932" cy="4272456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/>
            <a:r>
              <a:rPr lang="en-US" sz="2600" b="1" dirty="0" smtClean="0"/>
              <a:t>Duty of Disclosure</a:t>
            </a:r>
            <a:endParaRPr lang="en-US" sz="2600" b="1" dirty="0"/>
          </a:p>
        </p:txBody>
      </p:sp>
      <p:sp>
        <p:nvSpPr>
          <p:cNvPr id="9" name="Rectangle 8"/>
          <p:cNvSpPr/>
          <p:nvPr/>
        </p:nvSpPr>
        <p:spPr>
          <a:xfrm>
            <a:off x="662102" y="2038348"/>
            <a:ext cx="49031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Contract of utmost good faith</a:t>
            </a:r>
          </a:p>
          <a:p>
            <a:pPr marL="236538" indent="-236538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Material information</a:t>
            </a:r>
          </a:p>
          <a:p>
            <a:pPr marL="236538" indent="-2365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Fraudulent material misrepresentation</a:t>
            </a:r>
          </a:p>
          <a:p>
            <a:pPr marL="236538" indent="-236538" algn="just">
              <a:lnSpc>
                <a:spcPct val="200000"/>
              </a:lnSpc>
              <a:buFont typeface="Arial" pitchFamily="34" charset="0"/>
              <a:buChar char="•"/>
            </a:pPr>
            <a:endParaRPr lang="en-US" sz="2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80" name="Picture 4" descr="http://www.myrkothum.com/wp-content/uploads/2008/06/responsibil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9817" y="1545021"/>
            <a:ext cx="2569779" cy="413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9496" y="1446563"/>
            <a:ext cx="7790688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Claims Management Process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Duty of disclosure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Fraud in claims and Anti fraud measures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Conclusion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1896" y="393192"/>
            <a:ext cx="832104" cy="75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4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4"/>
          <p:cNvSpPr>
            <a:spLocks noChangeArrowheads="1"/>
          </p:cNvSpPr>
          <p:nvPr/>
        </p:nvSpPr>
        <p:spPr bwMode="auto">
          <a:xfrm>
            <a:off x="4430110" y="1245476"/>
            <a:ext cx="3878266" cy="4635062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About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USD 80 Billion a year in US alone!</a:t>
            </a:r>
            <a:endParaRPr lang="en-US" sz="5000" b="1" dirty="0">
              <a:solidFill>
                <a:schemeClr val="bg1"/>
              </a:solidFill>
            </a:endParaRPr>
          </a:p>
        </p:txBody>
      </p:sp>
      <p:sp>
        <p:nvSpPr>
          <p:cNvPr id="4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Insurance Fraud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48132" name="Picture 4" descr="http://t2.gstatic.com/images?q=tbn:ANd9GcQhiV1lIhzXJfbFV_pol4FuRcdar-JavY94D5-iD483LQzc2J3e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679" y="1229711"/>
            <a:ext cx="3815369" cy="46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7" name="Gruppe 34"/>
          <p:cNvGrpSpPr>
            <a:grpSpLocks/>
          </p:cNvGrpSpPr>
          <p:nvPr/>
        </p:nvGrpSpPr>
        <p:grpSpPr bwMode="auto">
          <a:xfrm>
            <a:off x="521206" y="384048"/>
            <a:ext cx="7799832" cy="5433433"/>
            <a:chOff x="942467" y="2000599"/>
            <a:chExt cx="7596752" cy="2173853"/>
          </a:xfrm>
        </p:grpSpPr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944925" y="2383094"/>
              <a:ext cx="3835382" cy="1791358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tile tx="0" ty="0" sx="100000" sy="100000" flip="none" algn="tl"/>
            </a:blip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a-DK" sz="4800" b="1" dirty="0" smtClean="0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Life Insurance is</a:t>
              </a:r>
            </a:p>
            <a:p>
              <a:pPr algn="ctr">
                <a:defRPr/>
              </a:pPr>
              <a:r>
                <a:rPr lang="da-DK" sz="4800" b="1" dirty="0" smtClean="0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an emotional business</a:t>
              </a:r>
              <a:endParaRPr lang="da-DK" sz="4800" b="1" dirty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grpSp>
          <p:nvGrpSpPr>
            <p:cNvPr id="30738" name="Gruppe 33"/>
            <p:cNvGrpSpPr>
              <a:grpSpLocks/>
            </p:cNvGrpSpPr>
            <p:nvPr/>
          </p:nvGrpSpPr>
          <p:grpSpPr bwMode="auto">
            <a:xfrm>
              <a:off x="942467" y="2000599"/>
              <a:ext cx="7596752" cy="306388"/>
              <a:chOff x="942467" y="2000599"/>
              <a:chExt cx="7596752" cy="306388"/>
            </a:xfrm>
          </p:grpSpPr>
          <p:sp>
            <p:nvSpPr>
              <p:cNvPr id="64" name="Rektangel 63"/>
              <p:cNvSpPr>
                <a:spLocks noChangeArrowheads="1"/>
              </p:cNvSpPr>
              <p:nvPr/>
            </p:nvSpPr>
            <p:spPr bwMode="auto">
              <a:xfrm>
                <a:off x="942467" y="2000599"/>
                <a:ext cx="7596752" cy="30638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a-DK" sz="2600" b="1" kern="0" noProof="1" smtClean="0">
                    <a:solidFill>
                      <a:sysClr val="window" lastClr="FFFFFF"/>
                    </a:solidFill>
                    <a:latin typeface="Arial" pitchFamily="34" charset="0"/>
                    <a:ea typeface="ＭＳ Ｐゴシック" pitchFamily="-97" charset="-128"/>
                  </a:rPr>
                  <a:t> </a:t>
                </a:r>
                <a:endParaRPr lang="da-DK" sz="26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0507" name="Rectangle 5"/>
              <p:cNvSpPr txBox="1">
                <a:spLocks noChangeArrowheads="1"/>
              </p:cNvSpPr>
              <p:nvPr/>
            </p:nvSpPr>
            <p:spPr bwMode="gray">
              <a:xfrm>
                <a:off x="1001713" y="2074863"/>
                <a:ext cx="2673350" cy="22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rIns="0" anchor="ctr"/>
              <a:lstStyle/>
              <a:p>
                <a:pPr defTabSz="914400" eaLnBrk="0" hangingPunct="0">
                  <a:lnSpc>
                    <a:spcPct val="95000"/>
                  </a:lnSpc>
                  <a:defRPr/>
                </a:pPr>
                <a:endParaRPr lang="en-US" sz="1200" b="1" dirty="0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</p:grpSp>
      </p:grpSp>
      <p:sp>
        <p:nvSpPr>
          <p:cNvPr id="51202" name="AutoShape 2" descr="data:image/jpeg;base64,/9j/4AAQSkZJRgABAQAAAQABAAD/2wCEAAkGBhQSEBQUEBQUFBQUDxQQDxQPEA8PDw8PFBAVFBQUFBQXHCYeFxkjGRQUHy8gJCcpLCwsFR4xNTAqNSYrLCkBCQoKDgwOGA8PGiwlHyQsKSkpLSwpKSwpLSkpKSwsLy0sKSksLCkpKSwsNSosKiksLSksLCksLykpLCksKTAsLP/AABEIAPYAzQMBIgACEQEDEQH/xAAcAAAABwEBAAAAAAAAAAAAAAABAgMEBQYHAAj/xAA8EAABAwIEAwYEBAMIAwAAAAABAAIDBBEFEiExBkFRBxMiYXGBMpGxwUJSodEjU2IUJDNDcnPh8BWSov/EABoBAAIDAQEAAAAAAAAAAAAAAAIEAQMFBgD/xAAvEQACAgEDAgQGAgEFAAAAAAAAAQIDEQQSITFBBRNRcSJhgbHR8DKhwSNCcpHh/9oADAMBAAIRAxEAPwDErIbIbLrIwjgEcBAAjAKSAQEcBAAjgKcEHAIwahARg1SRkABHa1GaxLMjXgWwjY0uyNHZGlWxr2AHMK1iUEaVZGlRGiUSl2Dbu0R0ae90iOiUOIUbBg6NIujT98aQexVtDMZDMsRMqcuYiFqEuQjlRg1KZUIaoJCBqNlRg1GDUJKE8qHKlMqHKoCwQNkNkNkNlcLnAIwCABHaERAZoSgCK0JRoREM4NSjWIzGJZrF4rbAYxLsjXMYnEcaNRyUyngBkaXZElooE5ZTq+NQpK0bMiSwhTlsCUEStVZQ7RkYkRzE/dGm72IJwLITyMXsTZ7FISNTWRqTkjRqlkZuaky1OXNSRaqWNoSyrg1KZUOVQGggajZUcNQhqENIJlXZUplQ5VAaRW0K5DZXioIR2hFCUaESBDNCXjYk2BO4mIgJMFjEsxiFjE4jjRxjkUnMKxiewQosUSf08abhWJ22cCsFOnIgUjhuCySC7GG35jo35lTLOFLDxvHo0X/Up5VpdTIs1HPUqxjRHBWiXCIW73Pq79kwnfTN3Dfck/dXR00p/wAT0NRF9mQDym71MS19IN2g+jnt+6buqqN38xnmHB4+RCp1GjsrjulhL58Gtpl5jxFPJEvTaQKafhbX6wSB/k8ZHfsoyro3xmz2lvqND6HZYErYN4TRtLSW1LMotDFzUmWpdzUQhAy1ISyowYlA1HDFDLUhLu12ROBGuMaANIQyrsqVLEGVQGirAIbIQENkwhMABKNRQEdqIFi0QT2JqZwp/EFKKJi8TE8iiSEIUthlC6V7WRi7nGwA+vonqo5My6eOQKOhdI4NY0ucTYAC5WhYDwU2IB89nv3DfwN9epUtw/w6ylZpZ0hHjf8AYdAn1RLZMbscR/7Me65y9hvUzBo6dANFW8UxjKDqnGL4iADc7LN+JMd3PyHmtTS6dKLnPouWK01SunhDnGOJgL3d7KBbVvqHhrL66BV2WoLzdxU3wvjAgmY8i+VwOvkVnajxec8wp+GP9nVabQ114b6mkYL2KOkYHVEpZcXytGZw9ddE6rew+NgvHV5Dy75gDSfUFX7A+L6apjDmSsBtq17g1zT6FU3tYxyMsYyOQOcLl2RwIHTZYcnKT+JmrFYfHBTsW4UrKHxSNzx8pYj3kXud2+6c4XxEHDJKA4HQh1j9VHcLcfzUr8pPeRHSSKTxMc076HZWjivguOSAV2HD+G4Z5YhvH1LR0B3HL02Tu00Zco0dPrXH4Zcoj63heKUZqc5Hb5TrGfu1Vatw98TssjS08r7HzB5qRwnGCDYlWWmro5m91OA4Ha/L0PIpON1lLxLlf2Oz0td0d9ZQw1Ksap3HuFHQjvI7vi3PN0fr1HmoWMJ+FkbFmJmSrcHhijY0buEtCxOBEhbLYxI58KS7tSb4k3dEvKRLgUgBDZcEaybM4LZGC6yEI0AxeFPoUxiCfQqUUzH0DSSABckgADck8lsHB/DQpYs0g/jPHi/ob+UfdVvs24Yv/epRoNIAebub/bYLQXyJ+OVHBzmsuTltXYF71DYlW2BTitq7Kt4nVWBT2moyzInLe8Igcdrr3WbY3VZnkdFbMdrxZx6XVElfmcT1Kb8Xt8miNS6vr7HQ+GU4+IKEdpQNalY4rrkzdSFoatw2JCcCpe7ckp5hPDM0zgI2OcT+UErQMF7HJ3WMuWMf1G7vkF4PDM9pKUkrfey6keyiIkHhLyWg9CLH2RMG7LaeEgyEyEcvharnFEGgBoAAFgBoAFBPCWDAu0XABR1zu70Y/wDiRjkA7dvsbhR0VbmaCDYjX1Vo7aMQY+drWkExsyuI/Ncm36rMqSvy6Hbl5Ki2nesj2m1LqeH0ZrPDGNiRuR+ptbXUOCiOKeGu4d3kQ/hPOw/y3Hl6HkqxgmMZZAQdj8wtcwt7KmAsfq17bEeqy3u09mezNCzbbDejNYAnjGI1ZhxhmfG7drrA9W8j8kpG1P5ysoWisCD403fGpB7E2e1CG0ZyEayKEcBPmQBZCAushCJAMWiCuHAvChrJvFcRR2MpHPoweZ+iqES1zsvqctFLl3FR4upBY230TNEN0jN19rqqbResoY0NaAGtAa0DQADQAJnUVFkMdXnb5jdRddUWK0a6m3hnI2Tz0G1dUKq4/XWGnRTdXUBVHGZr3ut/SVrOWWaeGZFJxasLnW5fVMWsU5RcOTVUh7mNztdLDT5qzR9j9ZkzZW7XtnbdchrLJW3Sk3nnj2O2phtikkU7C8IfM8MjaXEmwAFyta4d7L4adglxB7WjfJmA+Z+wVNoaiowuUkNyvAsc7bqOxvi+epdmleT0GzR6DklRhcGvv7R6GlGSmjuBp4AGA+51KaO7aW/hhHu8/ssSM5PNKMlKg9k2tvbMP5Q/9iozGO1+V7S2MCO43bq75rKxKUDpVOD275DnFcRdI4lxuTqbqJelZCkXIkgWwYZy1wIWq9nePXsCVkyn+Ea8xzAA7pPV0qcGO6K3bPY+j4NX46ogXRzAfEMjrdRq37qvRNVsxCQTUJP5QHj2KrEDUlp5Zhh9h7bteAr2Jq9qkZGJo9iuJZl4RwiBKNTxjHWXI1l2VGgWKRrTuyyY9zUNYMzi9hDdNspF9eSzJgWgdmNC973jxNjdlDntJaXFt3ZA70TmlS38+hleJLND+n3LLNikkMwD2WPqLEe26PiJv42/C8XHkeYTPE2NfOWi9m7XcXW8tdU5rAIqUOe4BolLrnk0Nbf6LosRW19G+pyu1cJEDiOId2DeyrcNQ2eYNcfDfX0ulpKN9U4vfcMv4B5cko3hvLq24/RZur8ZhBOqpfJv8fk6/Q+DzUVZLqa3w3TRRxNEQaBYXta6sLZABqQsIDqiL4JXD3TOtxWqcLOmeR0zGywXdCRry08l2LN2r4xDJIGxkOLQQ4jrfa6yyTdSE8TiddUiyjKjcgNrGrGJdkSex0aWFKvbj2xkf3aDu1I/2VcaZTuPeWyJkjSDgpKaJMJGqyLyVtCJCeYQ60zD/Umtk5w7/Fb6r018LJr4kvc2jB5M1G8H+W76KKpmaJ9gJ/ur/wDackqWPRYlHG73N+7+QWSNM5GaqVfGmcseqvRUY+Eo1JhKsWgYooAhDULQlYoiSABck2A5k9EUVkCTwTnB3Czq2fLq2Nvimf8Alb0HmeS2UUscMLYoWhojsYwNPEOZPMnqmvDGBtoqRsf43APmPMyEbeg2TxnictSqG1HH67VO6eF07EIKdrnOLmOj3dI4u8AA3OrfuqDxDj39rnDI7inh8LASTncPxE8+fuSpXtK4wLj/AGSnd/uuaf0VRpGhjQAi1moajsXV9fkvy/tx6mp4TostXT+n5LTSVADbeiZ4/wARiJtmm7yDbazOhcPoFHMq7Kv4rOO9c4a368jay51wy+TsXe1DCHsfEsx+PxDqGhrh8tCnMFeX+YOn/eir7Kx1zmtbpqB7EWKsGAUQcc7c2u7X2NvMEAfRQ0kBXKUnjJINobjUIBhXRWanw7a+rTseh6HzT1uEeSpVmB10x7lRZh1kp/41W8YQOiCbDgFPmkeTEp5orJpNArNU0fRR1RTKxWATpK3UQqLmj1Vgq47KJljTcJGbbHDI8xp1hkF3X6I/9nUpw9SXkA87r1lmItnqa3KaRoGDOy0bgdy0N9ynNNHokizKxrBufG77J/TRaLMqWI59TWua3cCb40zlj1Us+NNJY9UaKsmFhKsSQSrFomOOGKzcAYeJa+EEXDSZXejBcfrZVmNaJ2SUt5ppPyxBo9Xu/ZqvoWZoS109lEn+88Gh1c2pv/0qqca8Xto4SxpvO8WDRuwHr9/kpLibiFlJCZXHxXLYxvY21d68gsLr8QdPM6V9ySdLm9gtSc1TBPv2X+fZf2/Y5zQ6N3z3S6DimcS4vfq5xuSeZKcmdRzJrITMsmeZPLOvh8Kwh3JWWUdLNclJTTapuXpaSLdwuPEbD2VswPEZWWtTucerHgA/MKmB6nMJxmRlgHE9NiqpRyi+qe2WTVsBdKQXTRNiZl+EyiRxN+YAAA991L09U29mm4tcEa+11m8OLyyWzuJHS/2U3QYgWi10rKBpRkpF2JCZ1LFCjFyhGK33Q7WElgdupwVFYjEAnUuKABQtfiN7o4xeSZTSXJD4i/VRjG5nI2KVwAJ+XmeiiKarkDsw16D8IT2Go8dTJc4ufPQshw0ht1OcGYcC4vdsPoorC+JGSkRVLRFm8LZYsxawnYvYSbjzBVvp6E08XdaZifERqCOoPQpGTsfwS6v7GnGVP86+33HMRzyF3U6enJTVPFomGHU6nIYtFZLjhCrkNnxJpJFqpd8SaSxaqs8pHnUJRiIEoxaZmMcRrWeyyDLSTP8AzTW9ms/crJ4ls/AUOTDYydMz3v8AbNb7JvSrl/vcx/FpYpx8yvdoWBTVMYMQLu7cXOY0ElzSNSAN7dOhPRZg6mLd16OkrI6aB08ujWi+nxOJ2aPMlZBxwO8gZVyAMlqal+RjQADA1vxHqb2153WjbWrYSsfGOE/V+gl4bfKEVW+74KYSuukRIjGUWWTlHRJiEjtUkShcUVLMsDNUjQnVMGBPaY2Q4CRacPepmM6Kt0EqlxV6KmUHkfrsWB+ZEm6qsmDqtNZapFGs9K7A9nrio+pq02lqEznnV8YYE53NiU5zO12H1XGUBEdJokmaqzBRkWbLc2stbwCJ0kELn3J7iMG/k3T9LLNeGcBdVVLY27byOH4Ix8R+w8yFu1FhoaAALAAADoALAJe1rIxS8JidHS2UpHAlYaWyciJLYyWOYxfEmskalZGJpJGhawTGR5gCUYiJRi0UJMcwrdqDDCKCGJpse4YL9CRc/VYdQR5ntb1c1vzNl6LDcrbD8LbD2Gif0z2rK9fsYHizztj7lb4zgDcOIlvL3QY9wZ/Dc4tcBfnbQkX81jPFnErqyRpyCKOKMRQxtNwxg89Lk/YLQ63i3vXOafhs4SNcOWxaR7rMeIJIu8/gG45ggeE9A7mFpazT2VUZnLv09/3sVeGr48Sjz2+RGICuD1zlz50MRIhcAhXAKtlgZiewBNownUZRxROSShdZOBUpiyRCZEW0jdgeOqEg+ZN3SohepUQXIVfKkJHdUBcilgO6LAGRJz7nROaGkc97WsaXPc4NY1ouS4mwS2HYY+aRscLC57jZoGp9fIeZW18B9nzKMd5JZ85Grt2xA7tZ59XfQb1TlgKKyOeCODW0cABsZX2dM4a+Lk0H8oufXUq1x06XjiSzY0tjLyy/d2Qk2NCWJfKiuai2g5GsjU0e1PpAmkgQOISZ5ZR2IiM0ptFTJnhpl6qAdZ4x/wDYW+V0hDXW3IIC8/YDUBlRC47NmjcfQPBK3TEK4AErR0sXJLHr+DmfGG1OPsZvUcO/3gmQnK57r620tvdZ9jdCIp3sF/C7TzG4K0DinitjdNzyA5rOcWxDvpS+1iQAb67LU8WnF0qMmt3HHfH+C/w1Wt7pdMDYhJuKG6KVzLNxIFpR2hFaEdqjAeRaMJdgTdiUDlbFEOQ6D0BekQ9DmR4ByHzIzGFxAAuToANykwVZ8GwdwcIwP4rheXrDH+T/AFHS/QadVXZYoLJZTU7ZYREzYI8MzNBdb48oJyn/ALzTrA+GZKh4ABa2/ie4Gw9OpV9gohE0Rj4t5D5n8KmcMpdQjqhKUN8hfVWQhZsh26+4+4S4ZipmWjbqfje7V7/U9PIaK4QRpjh8NgpWNqokuQ4S4DtajgIAEZDgsyciORyiuXsHsjeUJpIE9kTV4UbSHLB5UKFqArgrUSxeNyuEvGJdR2cTnY0Nd1c0aBypjCl2f8eyd0upennuSyJ6jTQvS3diIqqgvcXO3J+SSsrBQ8JS1JcKZuYtbnLSQ02/pJ0J8lD1NG+NxbI1zXA2IcC0g+6XmrJf6kuc85LYzhnYnyuw2shsj2Q2VRZkKAjBdZCF4hsMEYIgRgUaIFAjIgKM0oyCWw4CICV1i/8AyGnUA/zXDoOQ5nXYa6FwhQdzTGok1fISW33N9v11WcYZTmWZrdy5wC13Eo8vdwt+GNgv/qI/b6pbyvOujX68v2XYaeo8iiVi7cL3ff8Aew3o4iTc6km59VY8Np1GUUCsdBCtm2O1HLwu3SJakZonzAm0ATpqyZLk2Kp8BwFy5chGNxxRCjFEcV4FzE3pu4Jw9IlSkVOZ5QXBchUobYdiXjCQYnlHCXva1u7nBo9SbKyKcnhFUpYWWad2WYblhklI+M5W/wCkb/qoPtQoh/iAC40d5haXhOHiCnjjb+Fgv5m2qzbtOn8JHKxHut7TJLel0UX/AEv1nJ12uzVqfq/6MvcUCC6Fc7nJ1qOQoF114gMEYIl0KJMgPdHYkglY0aBLx2Y4Z3lTnI0jF/dXceORzvzOJ9uX6WUV2d0/d0UknNwNvU6BT1HDsrvDY7p2WP8A4r6CnjdvlVVVfLc/qPqKFT1I1RtJEpWnCaveTm9PZ8WR/GnDSm7Es0rNmjdrsFbrrol0F1XgY8wMSiOK4uRCUSiVytAcUmUZxSRerVEpldg8qLkCFUo22HYprhhwFXDfbvWqEaU5ppy1wcN2kOHqDdX1SUZxk+zQtdHdBx9Uz0TUzWaT5LGO0muDiBzv/wAq8v4pbNRd4w+INAeObXDdY3j+JGWUknY29+a2pYo005Pq/hX1/wDDnPD6JSvy/wDaRq66Ldddc6dSGuhuiXQ3Xjwa6EFFQheBDhLwC5HqkAnuGxOdI0MaXm/wgXurYpvoC2l1Nn4bjth7R1c0D2N/spekiUXgocII43ADLqQOpVhpIU/o6pUUYl1bbOd8b1UdRqX5bykkl9B1Txp/E1JQxp7FGqrJZE9PWxRgRwuAQhKs1oLAKAlcgUBNgFEc5GcUi9yNIWnPAD3pIuQuKIrUhOdh5ZuhXLkmjsmCEq0rlyMrZK4Cxz5mxtcWh7g11uY9Ey4zwBtJUFrHFzT4vEAHA8xpuuXLUjHfo5bu3K+XMUZjnKOtjBdHHkr9111y5ZBqnLly5SQCClYYy4gDc9dly5Sllgy6Flw3hMGxkfp0Z+5V2wTDI49I2hvW259SgXLcprjBcI57VWzlw2W6hjU5SxrlyC58GLHmZJQsTpoXLlmTZtUpYDAIVy5VjYBQFcuUoqmxGRySeVy5WoQsYkSi3XLlYJSZ/9k="/>
          <p:cNvSpPr>
            <a:spLocks noChangeAspect="1" noChangeArrowheads="1"/>
          </p:cNvSpPr>
          <p:nvPr/>
        </p:nvSpPr>
        <p:spPr bwMode="auto">
          <a:xfrm>
            <a:off x="63500" y="-1133475"/>
            <a:ext cx="1952625" cy="2343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://t1.gstatic.com/images?q=tbn:ANd9GcQ7Tb8hYoG0nz5L2LzyXu4QdIv749RRUAp1dz3Gc6_bl7FvnNSnD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6235" y="1353883"/>
            <a:ext cx="3752193" cy="448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34"/>
          <p:cNvGrpSpPr>
            <a:grpSpLocks/>
          </p:cNvGrpSpPr>
          <p:nvPr/>
        </p:nvGrpSpPr>
        <p:grpSpPr bwMode="auto">
          <a:xfrm>
            <a:off x="539496" y="533749"/>
            <a:ext cx="7781544" cy="5210492"/>
            <a:chOff x="960280" y="2074863"/>
            <a:chExt cx="7578940" cy="2070286"/>
          </a:xfrm>
        </p:grpSpPr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960280" y="2357654"/>
              <a:ext cx="7578940" cy="1787495"/>
            </a:xfrm>
            <a:prstGeom prst="rect">
              <a:avLst/>
            </a:prstGeom>
            <a:blipFill dpi="0" rotWithShape="1">
              <a:blip r:embed="rId3">
                <a:alphaModFix amt="60000"/>
              </a:blip>
              <a:srcRect/>
              <a:tile tx="0" ty="0" sx="100000" sy="100000" flip="none" algn="tl"/>
            </a:blip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173038" indent="63500">
                <a:defRPr/>
              </a:pPr>
              <a:endParaRPr lang="da-DK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 marL="803275" indent="236538">
                <a:defRPr/>
              </a:pPr>
              <a:endParaRPr lang="da-DK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  <a:p>
              <a:pPr marL="803275" indent="236538">
                <a:defRPr/>
              </a:pPr>
              <a:endParaRPr lang="da-DK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0507" name="Rectangle 5"/>
            <p:cNvSpPr txBox="1">
              <a:spLocks noChangeArrowheads="1"/>
            </p:cNvSpPr>
            <p:nvPr/>
          </p:nvSpPr>
          <p:spPr bwMode="gray">
            <a:xfrm>
              <a:off x="1001713" y="2074863"/>
              <a:ext cx="2673350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  <a:defRPr/>
              </a:pPr>
              <a:endParaRPr lang="en-US" sz="1200" b="1" dirty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6386" y="1497728"/>
            <a:ext cx="761474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defRPr/>
            </a:pPr>
            <a:r>
              <a:rPr lang="da-DK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Definition:</a:t>
            </a:r>
          </a:p>
          <a:p>
            <a:pPr marL="173038" indent="393700">
              <a:defRPr/>
            </a:pPr>
            <a:endParaRPr lang="da-DK" sz="2500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marL="693738" indent="-236538">
              <a:buFont typeface="Arial" pitchFamily="34" charset="0"/>
              <a:buChar char="•"/>
              <a:defRPr/>
            </a:pPr>
            <a:r>
              <a:rPr lang="da-DK" sz="2500" u="sng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Intent</a:t>
            </a:r>
            <a:r>
              <a:rPr lang="da-DK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 to defraud the insurance company</a:t>
            </a:r>
          </a:p>
          <a:p>
            <a:pPr marL="173038" indent="393700">
              <a:buFont typeface="Arial" pitchFamily="34" charset="0"/>
              <a:buChar char="•"/>
              <a:defRPr/>
            </a:pPr>
            <a:endParaRPr lang="da-DK" sz="2500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marL="173038" indent="-173038">
              <a:defRPr/>
            </a:pPr>
            <a:r>
              <a:rPr lang="da-DK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Types:</a:t>
            </a:r>
          </a:p>
          <a:p>
            <a:pPr marL="173038" indent="393700">
              <a:defRPr/>
            </a:pPr>
            <a:endParaRPr lang="da-DK" sz="2500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marL="693738" indent="-236538">
              <a:buFont typeface="Arial" pitchFamily="34" charset="0"/>
              <a:buChar char="•"/>
              <a:defRPr/>
            </a:pPr>
            <a:r>
              <a:rPr lang="da-DK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Hard Fraud: Deliberate plan/ invention of a loss </a:t>
            </a:r>
          </a:p>
          <a:p>
            <a:pPr marL="173038" indent="393700">
              <a:buFont typeface="Arial" pitchFamily="34" charset="0"/>
              <a:buChar char="•"/>
              <a:defRPr/>
            </a:pPr>
            <a:endParaRPr lang="da-DK" sz="2500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marL="693738" indent="-236538" defTabSz="520700">
              <a:buFont typeface="Arial" pitchFamily="34" charset="0"/>
              <a:buChar char="•"/>
              <a:tabLst>
                <a:tab pos="2349500" algn="l"/>
              </a:tabLst>
              <a:defRPr/>
            </a:pPr>
            <a:r>
              <a:rPr lang="da-DK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Soft Fraud: Exageration of otherwise legitimate 	claim</a:t>
            </a:r>
            <a:endParaRPr lang="en-US" sz="2500" dirty="0"/>
          </a:p>
        </p:txBody>
      </p:sp>
      <p:sp>
        <p:nvSpPr>
          <p:cNvPr id="8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Insurance Fraud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539496" y="1360789"/>
            <a:ext cx="7781544" cy="4383451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621" y="1592327"/>
            <a:ext cx="48873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236538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Non-reliance on documentation </a:t>
            </a:r>
          </a:p>
          <a:p>
            <a:pPr marL="0" lvl="1" indent="236538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Proactive claims management</a:t>
            </a:r>
          </a:p>
          <a:p>
            <a:pPr marL="0" lvl="1" indent="236538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Effective underwriting</a:t>
            </a:r>
          </a:p>
          <a:p>
            <a:pPr marL="0" lvl="1" indent="236538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Watching out for red flags</a:t>
            </a:r>
          </a:p>
          <a:p>
            <a:pPr marL="0" lvl="1" indent="236538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Using claims investigation agencies</a:t>
            </a:r>
          </a:p>
          <a:p>
            <a:pPr marL="0" lvl="1" indent="236538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Training </a:t>
            </a:r>
          </a:p>
        </p:txBody>
      </p:sp>
      <p:sp>
        <p:nvSpPr>
          <p:cNvPr id="11266" name="AutoShape 2" descr="data:image/jpeg;base64,/9j/4AAQSkZJRgABAQAAAQABAAD/2wCEAAkGBhISEBUUEhQVFBUUFRQVFRUUFxQVFxQWFxUXGBcUFRUXHSYeFxkjHxQUHy8gIykpLCwsFx4xNTAqNSYrLCkBCQoKDgwOGg8PGiwkHyUwLTArMC8sLDA0NCwsLCwtLC0uNCwsLDAsLCwtKSwqLC0pLCwsKiwsLCwsLDAsLCwuLP/AABEIAOEA4QMBIgACEQEDEQH/xAAcAAEAAgIDAQAAAAAAAAAAAAAABgcFCAECBAP/xABMEAABAwIBCAQJCAcIAQUAAAABAAIDBBEGBQcSITFBUWETInGBMkJSYnKRobHBFCM1c4KSsrMIU1R0wtHSFTM0Q2Oi4fA2FiQlZJT/xAAbAQEAAgMBAQAAAAAAAAAAAAAABQYDBAcBAv/EADURAAEDAgIHBgYDAAMBAAAAAAEAAgMEEQUhBiIxQVFx0RJhkaGxwRMyQoHh8BRi8VJykkP/2gAMAwEAAhEDEQA/ALxRERERERERERERcErEZcxXTUjbzSAHcwdZ7uxo95XhIaLlfccb5XBjASeAWXuvjVVkcbdKR7WDi4ho9ZVTZcztzvu2mYIW+U7rPP8AC32qE12UZZnaUr3SO4vJPv2LSkrWN+XNWik0YqJdaYho4bT081c+Uc59BFqDzKeEbSR942CjtZnm/VU/fI/4NHxVYpZabq2Q7MlYodGqKP5gXcz0spxPnerT4LYW9jXH8Tl5XZ08ofrGDsjZ8QoiiwmokP1FSDcIom7Im+F/VS5udTKA/wAxh7Y2fBeuDO/WDwmQu+y5p9jlBkXoqJB9RR2D0LtsTfC3orQo88w/zacjnG+/scB71Isn5yqCWwMhjPCQFv8AuFwqNXKytrJBtzUdPozRSfIC09x63WzFPVMe3SY5rmnYWkEesL6grWzJ+VZoHaUMj4z5pIv2jYVOMg53JWWbVMEjfLZ1X97fBd7FuR1rHZOyVdq9GKiIdqEh48D081biLFZFxNT1bbwPDuLdjm+k06wsmCt0EEXCrD43RuLXggjcV2REXq+ERERERERERERERERERFwiIvhVVbY2l73BrWi5c42A7SvHl7L8NJEZJnWHijxnnyWjeVSeKsYzVrzpHRjB6kQOoc3eU7mtaeobEO9TOGYRLXuuMmDaenEqVYszrOdeOj6o2GYjWfQadg5lV1PO57i57i5x1kuNye0lfO65UPJK6Q3cukUWHwUbOzE3md55ri6LI5Gw/UVT9GCMu4nY1vpOOoKysg5o4WWdVOMrvIaS1g5E+E72L6ip3ybAsNbi9NRZSOz4DM/j7qqqakfI7RjY57uDWlx9QUloM2dfLa8YiB3yOAP3Rcq6aDJsULdGJjY28GgD3bV6gFvsoWj5iqnUaVTOyhYAO/M+w9VVNLmZkNukqGjiGMJ9pIXvGZmH9ok+6z+asiyLOKWIblFux/EHG/xPIdFW5zMw/tEn3G/zXhqczL9fR1DTwD2EesglWslkNLEdyNx+vab/ABPIdFRmUM2FfFchjZQN8bgT902KjNVRvjdoyMcw8HtLT6itmLLzV2To5m6MrGyNO5wDh7diwPoWn5SpSn0qmblMwEd2R9/Za1Irdy9mlgku6mcYXeSbuYfi32qtMtYdqKR+jPGW32O2sd6LhqWhJTvj2jJWuhxelrMmOseByP5+y8VNVvjeHxuLHDY5pII71ZWE86+yOstwEwH5jR7wqwKBfMUzozqrNXYdBWs7Moz3HeFszBUB7Q5pDmkXBbrBHIr63VDYSxvNROt4cJPWjJ2ecw7j7CrqyPlmKpibLC7SafWDva4bipmGobKMtq5tiWEzUDtbNp2H2PArIIuFythRCIiIiIiIiIiIi4KxWIMQRUkJllOoamt3vdua0L2ZQrmQxukkOixgu4qhsWYnfWzl7rhguI2eS3j6R3rWqJxE3vU1hGFOr5dbJg2n2H7kvPiDEMtZKZJT6LRfRYODR8d6xaLkBQZJcbldSjiZCwMYLALhT7B2bF82jLVXZGdbWbHvHPyG+3sWZwBm7DA2oqm3fqdHEdjODnje7lu7dljBqkqek+p/gqVjGkJBMNKebunXwXmoMnRwsDImBjG7GtFh/wAnmvWiKT2Kkkkm5RERF4iIiIiIiIiIiIhXmrKBkrCyRrXtdta4XC9KIvQSDcKoMY5sHwh0tLd8Y1uj2vYOLfKHLaq/IWzpYq8x9m7EodPTNtJrL4xsk4lo3P8Aeo2opPqZ4K64PpCbiGqPJ3Xr4qpVmcMYolopQ+M3afDjJOi8fA8CsOW226lwo1ri03Cus0TJ2FjxcFbHZFyzFUxNliN2u9bTva4biFkAqDwXix1FPfWYnkCRvLyx5w9qvekqWyMD2EOa4BwI2EHepynnEre9csxbDHUEttrTsPse8L7IiLYUOiIiIi6ly7FRvHWIvklI5wPzj+pH6RHhdwufUvlzg0XKywQumkbGzaTYKBZ0cW9NL8mjPzcZ65HjycOYb71AVy9xJuTcnWSd55oq/LIZHFxXX6GjZSQtiZu8zvK4X1pql0b2vYbOaQ4HUbEbDY7V80WMLbIDhYq4sG5yo6i0VRaObYHbGSHkT4J5FTvSWsSnWD85kkFoqnSki2B+17B/E3ltUpBWfTJ4qjYro4ReWk+7enTwVyIvLQ5QjmYJI3B7Haw5puD/AM8l6lJXuqUQQbFEREXiIiIiIiIiIiIiIiIiLq4LsiIqwzlYH1OqoG6xrmYN4/WADfxHeqwWzb2X1HZvuqMzg4V+R1N2D5mW7o/NPjM7t3I8lFVkFtdv3V80cxUvH8WU5j5T3cPsosrIzV4t0XfJJT1XXMJO520x9h2jvVbrvDKWuDmkgtIII2gjWCtOKQxu7QVlxCiZWQOid9jwO4rZtq5WCwhiAVlKyTxvBkHB42+vUR2rOqwNcHC4XIpY3RPMbxYg2KIiL1Y11cqRzmZd6esLGnqQXYObvHPrsO5W5iPK4p6SWXexh0fSOpvtIWu0jySSdZJuTzO1R1dJZoYrjotSB8jqh27Iczt8vVdV2Y0kgDWTYAcSV1UtzZ5E6eua4i7IR0juGlsYPXr7lGxs7bg0K7VdQ2mhdK7YBdTigzaQOoWRSttLYuMjfCa9wuRzA1CxVa4mwnPRPtILsPgyN8F38jyK2CAXwrKFkrCyRrXtcLFrhcFTEtKx4sMiucUWPVFPKXPPaaTcjnw4cti1pRT7GWbJ8F5aUGSPWXR7XsHLym+1QEhREkTozZy6JR1sNZH24jf1HNZnDmKp6J+lE67T4cbr6Lu7ceYVzYXxhBWsuw6Lx4cbvCb2eUOYVAr60lW+J4fG4sc03DmmxCzQVLostoUbimCQ1o7Y1X8ePPj6rZi65Vd4PznMmtFVkMk1ASbGP5HyT7FYTXalMRyNkF2rnFXRzUknw5hY+R5LsiIsi1EREREREREREREREREWCxfh8VlK+PVpW0ozweNncdYPas6uCvHNDhYrJFK6J4kYbEZhaxyRlpIIsQSCOBBsQuqmWdDInQVhkaOrONP7Y1PHuPeoaq7IwscWldioqltTA2Zu8f75qcZqcvdFVGFx6k41cBI3WPWLj1K51rLS1Do3te02cxwc08CDcLY3I+URPBHK3ZIxrvWNY7jcdylKGS7S3gqNpRSfDmbO3Y7I8x1HovaiIt9VJV1ngylo08UINjI8uI81g/mQqlU2ztVunXBm6KJo73EuPsLfUoSoKqd2pSuq4BAIqFnfn4/iyK5c02SujojKfCmeXfZb1Wj16R71TQC2PyFQ9DTRR+RGxp7Q3X7brNQsu8u4KN0qqOxTtiH1HyH5IWQRa90ed3LtRPJFSxxzOYXdVkOkQ0Otc9bsWR/9aYq/Yj/+c/1KXXPFeJaoTjDNtFU3kgtHNrJ3MkPnDceagrcaYquL0R2/s5/qVp4vytLTZNnqGWEsUJeNIXAcANouvh7GvFnLZpqqWlkEkRsf3aqJyhk2SCQxysLHt2g+8cRzXlXtOK8s5WiJbSx1DGO0dOOGzmOtfRDtK42ribIdXFGHz00sIvbrt1X7QoeeldHmMwujYVjsVYAx+q/huPLovHdTPB+caWltHNeWHYN74x5p3jke5QxFrxyOjN2qXqqOGrj+HKLj92LZPJuVY542yROD2O2Ee48DyXsWuuH8ST0cmnC61/CadbXjg4fFZnFmeiuDmGija1gjvLps6Tr3N7EEdUC21TEFS2TI5Fc4xTA5qIl7dZnHhz6q8UUXzdYs/tDJ8U7rdJrZKG6gJG7bDcCLHvUnK21ALlFUmdrOXW5OrYYacxhkkQe7TZpG5le3Ub6tTQrZYdSIuyLhVLjHOZW02XIqOIx9C99KDpMu60rmh1nX5nciK20WMxHXPgo6iVltOKGV7b6xpNYSLjeLhUdkbOviGrDjTQsmDLB3RwX0S4G1+tyPqRFsIiot2OcVN1miNh/9Z3wcvZh7P3I2YQ5Up+gNwDIxr2lhO+SJ+u3MHuKIpnnVyV0lAZBtgc1/2T1XD2g/ZVKrY+uhZU0z2gh7JonBpBu1we3UQd41grXKRhBIO0Eg9yia5tnB3FdB0VqC6B8R+k3+x/IK6q5c0mUdOjMZOuGQj7LusPbpKmlYOZyt0amWM+PGHDtY7+TlhpHdmUd6kdIoPi0Lj/xsevkSreRLopxctWv+O6jTyjUHhJoj7IA+CwCyWJXXrKg/6834yFjVXJDdxXZ6NvYp2N4Aei9+QabpKqFlr6UsYI5F4v7LrY7cqAwK2+Uab60ewFbAblJ0A1SVR9K3H48be71P4Wv+YX6Yq/qpfzmrYALVPBsWU3V8/wDZZLZvnNO3Rj5vpNnzgI22U6+R4w/WH10n9KkFUFeV1GM5/wBD1v1D/goxm/psQCsByk8mn6N9xeAjT1aOqMX4qT5zvoet+of8ERQf9HD/AAdT+8D8sK2qmna9pa4BzXCxDgCCOBC1jzd1OW2Qyf2W0ujMnzhDYj19Hz9eyyzWW8aYnpGadSHxsOrTMMLmg8y0EDvReg2zCkOcbBEdEz5RG8Nic8NMbjra52wMO8ctyg6ymHsI5Qy+WzVVcx0TDYjSD5GXvcCFoDWONtrvarNyzmppnU7GUw6J8TA1rtokAH+ZxcfKUdPR31meCuOFaRmO0VVmP+XXqqeQjURuIIPMHcvZlXJEtNIY5mFjhx2EcWneF41F2LSr21zJW3abgqV5pcsR0M8sT36ME9iL7I5QbDXuDgbX80K8WSAgEG4NlrGpbhHODNRkMfeWHyCeszmwnd5uzsUjBWW1ZPFU3FdHA68tJkd7enDksZ+kN9KU37u38+RbBs2LXDPflaKpr6SWFwc007e0Hp5Oq4bjr2LY+M6lJg3zCoz2OYS1wsQuVrznK/8AKaf6yg/G1bDrXnOV/wCVU/1lB+Nq9Xyrrxp9G1n7tUfluVXfo0/3db6dP+GVWjjT6NrP3ao/Kcqu/Rp/u6306f8ADKiK7FA87mCY66hkk0R09Ox0kb9QJDRd0ZO8EA9hsVPF5cpW6GTS2dG+/Zom6Iqx/R9xI6ahkp3m5pnjQv8Aq33Ib3EO7iFC8UU3R1tQy1rTSWHIuJHsIWQ/Rv8A8TWW2dFH+N1l1zgttlKo9Nv5bCo+vGoD3q3aKOIqXt/r6EdVHlKM2lRo5Th87pGnvYfiAous3gl9so0x/wBVo9er4qNhNnjmrriDO3SyN/q70WwKIisN1xxa6Yi/xlR9fN+Y5Y5ZnGMOjX1I/wBV5+8dL4rDKuyCziF2ikcHQMcN4Hos/gT6RpvrB+Eq/wDctdMMVJjradw3TR+1wB9hWxW5SdAdUqjaVtP8hh/r7/lUBmF+mKv6qX85q2AsqezR4DrqLKVRNUw6EckcjWu0mOuTIHAWaSdgVwqQVQSyjGc/6HrfqH/BShYDHeTZKjJtVDC3Skkic1jbgXJ3XOpEVf8A6N4/9nU/vA/LCtito2SxujkaHMe0tc06w4HUQVX2ZPCdVQU07KqPo3PmDmjSa640AL9UnerIRFrVlalqMN5XD4S4wPOk0bpYSetE7zm8ew71sRknKkVTBHNC7SjkaHNPIjYeBGwhYHORgtuUqJ0WoSsu+B3kyAbD5rhqPcdyhGbjJeWsn0tTTvpiQY3vpj0kR0JiLaPhamnwu0c0RR/L1S/K+Jfk8Ty2KK8Rc3WAyIEyusdWt1wO5enFmBpqI6WuSE7JANnJ48U89ikOZXN5U0UlRPWx6ErwGMu5rzok6T3XaTtIb6lac8IcCHAEEEEEXBHAjeteanbLt2qXw3F56F1m5t3jpwK1lRWbjHNbbSloxzdD8Yz/AA+pVpJGWkhwIINiCLEHgRuKhpYnRmzl0qhxCCtZ2ojzG8L4VNK2QWcL21g7weN1e+D8dw1bQwnQmAF2HxrDWWHxhy261Rq7MkIIIJBBuCDYgjeCNhWSGodEe5amJ4PDXNucn7j14hbN3Wu+WagV+LYxFZzY6iBtxrBFPZzzf7DgvnlrF2VahjYmVbmtdZjh1Y7g6rulA0u3WrFzVZrmZPHyiV7ZaiRtg5muONh2hjvGJ1Xd3BTEcrZBdq5vW0E1E/sSjkdxUuxp9G1n7tUflOVXfo0/3db6dP8AhlVsYnpHy0NTHGNJ8kEzGjULudG4AXPMhULhzBWJaAPFJGYhIWl9nU7tItvbwifKKyrRWxyhWdfFrKLJ0usdLO10UTd5LhZzuxoJN+xV8aTF7tWk4X3h1MPavtkfMjWVVQJ8r1BfrF2B5ke8bdEvOpjeQRFlv0e8POhopah4sal4DL7447jS7C4u+6o7nD+k6j0m/lsV6U9K2ONrGNDWMaGtaNQAAsAO5UBi+o06+od/rPHc06I/Co+v+Qc1bdFGn+S939fcdFh1msGD/wCQpvrme+6wqkebyHSynTjg5zvuscfgo2IXeOavFc7s00h/q70V8ouNFFYLLjapLOlSaGUXndIxj/Zon2tURVm55cn/ANxMPOjP4m/xKslB1LezKV1jBJvi0MZ4C3hkuzH2II2ggju1rZPJ1WJYo5Bsexr/ALwB+K1qV35scp9LQMbfXCXRHsGtvscPUtihdZxaoXSuDtQslG428f8AFMERFLKgIiIiIiIiIiIiIiIiLrZRbF2AYawFwtHMBqkA8Lk8eMOe1StcEL5cxrxZwWaCokp3iSJ1iFrllrIM1LKY5m6J3Ha1w4tO8LHLY/LGRIamMxzMD2n1g8WncVTmLs381GS9l5IPLt1mcnge/Z2KInpCzNuYXQ8Kx+OqtFNqv8jy7+5RMKT4Tx3NRODTeSG+uMnZxLD4p5bFGEWqx7mG7Sp+opoqmMxytuCtish4hhqoukhdpDxh4zDwcNyygK1uyVleWmkEkLyxw4bCPJcNhCuHB+cOKrAjktFP5JPVfzYT7tvapeCqbJk7IrnWK4DLSXki1meY593f4qYourSubrcVcXyrKgMjc87GNLj2AX+C1qqJi97nHa4lx46zfX61eGcnKvQ5PlG+W0TfteF/tDlRaiq92sGq/aKQWjfLxNvD/UU4zRUmlXF+6OJx73ENH8Sg6tjM3k+0M0p8d4YOxgufa72LXpW9qUKXx+b4VC/vy8fxdWOiIp1cqUbx9kj5RQStAu5g6RvazXq7RdUIVs69txrWvmMcimlrJI/Fvps5sdrHq1juUZXR7HhXjRWr+emP/Yeh9lhVO802WuiqnQuPVnbq9NlyPWNIepQRfakqnRyNew2cxwc08CDdaET+w8OVsr6UVVO+E7x57vNbMgosbh/LDaqnjmZse3WPJcPCb3FZJWEEEXC469jmOLHCxGRRERer5REREREREREREREREXFl1fGCLHWN99/au6IirTGOa4O0paMWdtdDudzYfFPI6lV88DmOLXtLXNNi11wQeYWzRCjWK8EQVrbnqSgdWRo19jx4wWhPSB2szarbhWkT4bRVObeO8c+I81Qy5a6xuNRGw8Fk8v4cno5NCZtr+C4a2vHmn4bVi1EkFpsVfopWTMD2G4KsXB2dBzLRVhLm7BLtc30/KHParTgqWvaHMcHNIuCCCCO1az3UgwvjOeidZvXiPhRuJt2tPilb8FYW6r9iqmK6OtlvLTZO4bjy4HyWfzuZa06hlO03EIu/03bB3Nt61AF96+tdLK+R5u57i4952L4LUmk+I8uVjw+lFJTMhG4Z89/mgC2Fwjkr5NRwxbCGAu9J3Wd77dyp3AOQzU1sYIuyM9I/hZp1A9psFfYC36GPIvVQ0qq7uZTg7Mz6D3XKIiklS0UCzrYc6WnE7Bd8F9LiYzt9R1+tT1fOaMOBBFwQQQd4O0L4kYHtLStqjqnUszZmbQfLeFrIUUhxrhk0dU5oHzb7uiPK+tvaPdZR5V57S02K6/TzsqI2yMNwQp1mvxV0E3QSG0cxGiTsbJsHc7UO2yuRrlrCCrmzdY0FTH0Mp+ejbtP+Y0eMOY3+tSVHP/8AM/ZUvSTCyD/LiGX1deqnKLgFcqSVKRERERERERERERERERERERcELlERePKeSYqiMxysD2u3H3g7jzCqDGObiWlvJDeWHad74/SA2jmFda6SBYJYGyjNSeH4pPQuvGbt3g7Pwe9axop5nQyLSQSNMPUlfrdE3wbeXbxSTu3qB3UJJH8NxaV1Ghq21cImaCAeP75oiKU5v8LfK6kF4+aiIc/zj4rO8jXyXjGF7g0LJVVLKaJ0rzkP3zVhZs8OGnpekeLST2eeIZ4jfVr71NF1YLALsrAxgY0NC4/VVDqmZ0z9pP74IiIvta6Liy5REWDxZhtlbTujdqcNcbvJdu7jsKoSvoXwyOjkaWvYbEH/ALs5rZayh2PsECsZ0kQAnYNXCRvkO58CtKqp/iDtN2qzYDi/8R/wZTqHyPQ7/FUkvtSVT43texxa5pBa4bQeK6SxOY4tcC1wJBBFiCNoN10UPsK6Qey9vEFXlgnG7Kxga6zZ2jrs8rz2cRy3KWArWamqXxva9ji1zTdrmmxB4hWzg7OYyYNiqSI5dgfsZJ2+S72FS1PVB2q/aueYvgD4CZacXZvG8dR6KwUXVrl2W+qoiIiIiIiIiIiIiIiIiJddXORFyVGMZY1joo7anzOHUj4ee7g33rFYwzlxwAxU5EkusF21kZ5nxncgqjrKx8ry+Rxc5xuXONyVoVFUGarNqtWD4A+oIlqBZnDeeg9V2ra180jpJHFz3G5cd/8AIcl50X1paV8j2sjaXOcQGgbSVE5kroerG3gAvvknJclRM2KIXc825Ab3HgAr9w5kCOkp2xM3a3O3vdvcVi8DYNbRR3dZ0zx13bmjyG8veVKQFM0tP8Mdp21c1x3Fv5j/AIcfyDzPHlwQBcoi3FXEREREREREXBXK4RFDMcYBbVtMsQDJwNuxsgGxrufAqm6yifE90cjSx7TYtO0f94rZchYDE+DoK1lnjRkA6kjfCbyPlDkVpVFKJNZu1WfCMedSWimzZu4jqP0KgEWbxJhCoonfONuwnqyN1sPf4p5FYSyiHNLDYrocM8c7A+M3B4KWYYziVFIAx3z0Q8Vx6zR5jt3YdStHD+OKSqtoP0H/AKuTqu7tzu4lUFdAVsxVT2ZHMKFr8Apqo9puq7iPcf4tndMLkFUBknHVbTgBkpc0bGSddvdfWO4qXZPzy/r6fvjd/C7+a32VkbtuSqVRo3WRfIA4dx9j+VaSKF0udihdbSMjCfKYSB3tuveM4uT/ANob92T+lZxNGfqCinYbVtNjE7wPspKijZzi5O/aG/dk/pXhqc69A29nPfbZosNj3ushmjH1BG4bVuNhE7/yVMSVxphVhlDPN+pp++R38Lf5qJZXx5W1As6UsadrYhoA9pGs95WB9ZG3ZmpWn0brZTrgNHefYfhW9l/G1JSgiSQF+6NnWf3gam96q7E2cioqgWM+ZiO1rT1nDzn/AACiJKLQlq3vyGQVsoNH6alPadrO4n2H+oSiWUgwzgqorHAsGhHvldcD7PlFazWF5sFNT1EVOwvkcAAsTk7Jsk8gjiaXvdsA954DmrpwVgZlEzSdZ8zh1nbmg+IzgOJ3rI4bwpBRx6MQ6x8OR3hP7Tw5LNAKXp6UR6ztq51i+OvrLxRZM8zz7u5coiLdVbRERERERERERERERERcELlERfGopWPaWuaHNOogi4PaCq+xFmljfd9I7onfq3XLD6J2t9oVjosckTZBZwW5SV09I7tQut6HmFrjlfD1RSutNG5m4Otdp7HDUVjls1PAHgtc0OB2ggEHuKieVs19HNctaYXcYjq+4dXqso+ShP0FXCk0qYcqhtu8Zjw2+qpFFYOUsztQ3XDIyQcHXY74j3KOVmBa+Lwqd5tvZZ4/23Wm6CRu0KxQ4rRz/JIPubetlgUXomybKzwo3t9Jjh7wvOQsViFIhzXZgpdFyGr0Q5Mmf4MUjuxjj7ggBK8c5rdpXmuikFFgKvk8GneBxfZg/wBxUiydmcndrmljjG8MBefXYBZm08jtgUdNi1HB88g+xv6KvVlMjYZqao2hic4b3nqsHa86lb2Sc2lFBYlhmcN8usfc8FSqKMNFgAANQA1Ady246E/WVXazSpoypmX7z0/xQDDmamGKz6k9M7yBqjB573d+rkp9FC1oAaAABYAagByA2L6IpBkbYxZoVOqqyerd2pnX/dwXAC5RFkWqiIiIiIiIiIiIiIiIiIiIiIiIiIiIiIiIi6oi8OxeFfKo2LEy7URY3rap0g2nuWXh2LlEYvKnau29d0RZVroiIiIiIiIiIiIiIiIiIiIiIiL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t1.gstatic.com/images?q=tbn:ANd9GcRqg_C3yV-8J4X9RfxbJioFQmihAmZdcFmWwl6tFWdZgDids0fVG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9559" y="1349759"/>
            <a:ext cx="3210034" cy="4404656"/>
          </a:xfrm>
          <a:prstGeom prst="rect">
            <a:avLst/>
          </a:prstGeom>
          <a:noFill/>
        </p:spPr>
      </p:pic>
      <p:sp>
        <p:nvSpPr>
          <p:cNvPr id="11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Anti-Fraud Measures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9496" y="1446563"/>
            <a:ext cx="7790688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Claims Management Process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Duty of disclosure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Fraud in claims and Anti fraud measures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Conclusion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1896" y="393192"/>
            <a:ext cx="832104" cy="75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3"/>
          <p:cNvSpPr>
            <a:spLocks noChangeArrowheads="1"/>
          </p:cNvSpPr>
          <p:nvPr/>
        </p:nvSpPr>
        <p:spPr bwMode="auto">
          <a:xfrm>
            <a:off x="521208" y="384048"/>
            <a:ext cx="7799832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Conclusion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" name="Rektangel 64"/>
          <p:cNvSpPr>
            <a:spLocks noChangeArrowheads="1"/>
          </p:cNvSpPr>
          <p:nvPr/>
        </p:nvSpPr>
        <p:spPr bwMode="auto">
          <a:xfrm>
            <a:off x="539496" y="1446562"/>
            <a:ext cx="7781544" cy="429768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Get back to basics! Do we need every piece of paper!</a:t>
            </a:r>
          </a:p>
          <a:p>
            <a:pPr marL="0" indent="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Clarification at the time of policy issuance</a:t>
            </a:r>
          </a:p>
          <a:p>
            <a:pPr marL="0" indent="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Training of sales force</a:t>
            </a:r>
          </a:p>
          <a:p>
            <a:pPr marL="0" indent="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Feedback from claims to underwriters</a:t>
            </a:r>
          </a:p>
          <a:p>
            <a:pPr marL="0" indent="0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Does it make sense!</a:t>
            </a:r>
          </a:p>
          <a:p>
            <a:pPr marL="0" indent="0" algn="just">
              <a:buFont typeface="Arial" pitchFamily="34" charset="0"/>
              <a:buChar char="•"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4098" name="AutoShape 2" descr="data:image/jpeg;base64,/9j/4AAQSkZJRgABAQAAAQABAAD/2wCEAAkGBhASEBUQEBESFRQVFRQXFxIVGBgXFhUWFxsVFhYWGBgXHSYfFxklHRcYHzAgIygpLCwtFx4yNTAqNSYrLykBCQoKDgwOGg8PGiokHiQsLCwsMzU0NSorLCwyLCwuKjQpLCw0LC8sKiwsKSwsLCwvLTQpKSwsKSwsLCwsKTApLP/AABEIALcBFAMBIgACEQEDEQH/xAAcAAEAAgIDAQAAAAAAAAAAAAAABgcFCAIDBAH/xABIEAABAwIEBAMFBAYGCAcAAAABAAIDBBEFEiExBgdBURMiYSMycYGRCBRCUiRygqGxwRVDYpKy0RdTVHTC0tPxJTM1Y5Ojs//EABoBAQACAwEAAAAAAAAAAAAAAAACAwEEBQb/xAAvEQEAAgECBQEHAgcAAAAAAAAAAQIDBBEFBhMhMUESIjJRYXGRQqEVFiMzQ4Hh/9oADAMBAAIRAxEAPwC8UREBERAREQEREBERAREQEREBERAREQEREFIc6OGMWbV/0rTSPdDCxpb4bsr6bKPO7KNS0nzFwvoddGr1cS8582DwOo5o/v8APkY+Nly+I2cJHNaQbHMABf8AOCL2Vs4w9oppi8tDRFIXF1soblN730tbutSeCMLxCarY7DofEmhtILhhawjZzvE8gsdr9QLahBs1y3hxBuHxtxJxM+pu4gvyGxYHn841Bvr3UoVMcGUfFklfFNVySMgzjxWyGINMbSS5rYm6gm5AcAOmtgFc6AiIgIiICIiAiIgIiICIiAiIgIiICIiAiIgIiICIiDz4jiEcET55nBscbXPe49GtFybDU/AarX3iT7QtfJI9tE2OGK9mOcwPlsD7xzEsBPaxtfc7qZ/aJxeSPD4oGGzZ5rPPdsYzZdti7Kf2PVa5oLV4W5/4hFMPv5bUQkjNZjGSMHdmQNae9nDXuN1sJheKQ1MLKiB7ZI5Bma9uxH8iNiDqCCDqtJlb/wBnjip0dU/D3u8k7S+MG+krBd1rfmYCTf8A1Y+YbCIiICIsdxFjDaSkmqnAkRRvflG5yi4HzNggrTmxxbJU1DMAoT7WdzGzyDZjXa+GdL6DzuI2AA1uQLE4W4VpqCnZT08bRlaA59gHyOtq953LidfTYaAKnPs/UZqcQrMQmIdIxo1IuS+oc9zng9D7Nw/b+KvtAREQEREBERAREQEREBERAREQEREBERARFHOIuYeGUL/Cq6prH2ByBr3uAN7EtjaSBp19O4QSNRKfmlhjK8YcZiZi9sd2tLmCVxyiMuH4rkA9AdCRY2yPDvG2H1wP3SpZIRe7NWyAd/DeA63ray14qeGZZ+JpKVhGZ1bJIXa2azOZnG2l7N6dT9UG0aIiAiIgr/nbwu6swtzoxeSnd4wFhcsaHCRoP6pzWG+QBauLeJzQRY7HotdOa3J2WlkfWULC+mN3vjaBmgJOoDR70eulh5Re+guQqhZHh3GH0lXDVRi7opGvDfzZTq3Y2BFxf1WPIVh8isEkmxeOYR5ooGyPkcR5WlzHsj1tbNmIIH9knogtzg3nZQV8rKdzX08z7BrZMpY95/A14Op7Zg297DVWGo2eXOF/eBVijibM17ZA9t22e0hwdlaQ29wDtqd1JEBQDnnXiPBZm+a8r4YwR087Xm+uxaxw+anNRVxxjNI9jAATdxDRYak3PQKjuenH9DV0sdJSVHivbMHvyB3h5Qx4Hn912rha19jt1DN/Zwp3CgqHm1nVFh3u1jL/AOIK3FWP2eqdzcIJc0gPqZXNJ/E3LEy4/aa4fIqzkBERAXlxDFIYG555WRt7uIFz2Hc/BYPE5MWlc6Onjhp2C48WR2d7v7TWtBDQdtbnXosQOVniP8SrrJpndwLG1trvLuv/AGQdWM82423bSRF51HiSXa30IaPMde+XZZDgTjOorXyNlhYAwA+Iy4FybBhDibnc3B6bLI0XAGHRG4p2uP8A7hMnps8kfuWcpqZkbQyNjWNGzWgNA+AGgQdqIiAiIgIiICIiAiqrEealY2dwbCxjGkgRStdnHq45hZ3oNPjuexnMvEiARRtIOoIjmII6EEO1CC0UUDg48xFzQf6KldcDzDxAD6gGM2HpcrNYDxLUzyCOWgmgGUkyP9y4toLtBJJP8eyCRKvOLuSlFX1Tqt81RG99s4aWlpIAaCA5pI0HdWGsTxZgj6yimpWTOhdKzKJW7jUGxtu02ykdQ4oNd+YXB+FYc3LSYhJLVhwvEMrg1uodmfGBkd6E39NbryYBwnj9JLHiMFFUZmeYEtzOcD5SHR3zkEEgi17H5q1+AeRkNDP95qpW1EjCDE3JljYfzkEnM4dOg31NiLSsgo2k5/1sD/DxLDsvQ5c8LwRv5Jb36aXFlZ3CnMLD8RH6NOPEtcwP8kre/lPvAd23Hqs1iOFwVEZiniZKw7se0OH0P8VSnH/JZ9J+n4O6QGIh5gBJkZa5zxPvmNtPKbnQ6nZBeqKmuWfPETOZR4llbIbNZVbNedABINmuOvmGhuNBurlQERYTiHjWgoRerqY4za4jvmkI9GNu4/G1kHXivAWGVL/FnooHvO78gDnbe8W2Ljp1usnhODwUsQhpomRRi9mMFhrqT6lVbi32j6JlxTU08pGYXfliYbe6RYucQfUA/wAoHU8/8YcHBpp2Zs1sserL3tYucdR632QXlxlzGocNb+kSXlIJbAzWR3a42YPV1vS6ovinnpidUS2BwpYjcZYjeQg95SMwPq3KoGHvqJwZpvNI9odNM5xAuQM73WLrDcmxNgr64W+z3QstLVzuqgWghjLxxai98zXZnjaxBb80FI01LX4jPlYKiqmNrkl0jugu5zico0GpNtFY3Cn2equR+bEHtgjDheNjhJI8aXsW3awdLm59FfWGYPT0zPDp4Y4mfljaGgmwFzYamwGp1XsQeLB8IhpYI6aBuWONoa1u+nck7km5J9V7URAREQEREBERAREQEREBERAREQERECyWREBERAREQEREGt3O7l39zqPvtO39HncczRtFKdSN/ddqR2Nx2WE4c5pY1TtFPBM+QEgMZIzxXAnQNYSC7XTy/RbVSRtcC1wBB3BFwfiCvtkGu7OKOL6x3hRMqWXaQcsDYQL318SRoyn1Dhtpqsa3kZjkvtJGRh7iS7xJml97nVxbmBJ33O62bRBpbxDgM1FUyUs+XxIy0OynMPM1rxY9dHBY5WLz4wd8OLvlN8tQyORp6aNETm3tuCy9uzh3VdICuzkPzFyuGFVLxlN/u73HZ25huTsd2gDe46hUmu2mqXRvbIxxa5jg5rhuHNNwR8CEG7yLA8D8TtxCghqwLF7bPb+WRvleB6XBI9CFnkBERAREQfMwX1YXG+E4Kl3inPHMAA2eJxa8WJI20Iuev8goxWRY5Rf+XIKuIXtmbmeNPxC4ee+jj/JBYKKu8P5usvlqadzCL3dGc1jru11iOnUqY4JxJTVYJp5A4i2ZpBa5t+7T/HZBk0REBERAREQEREBEXmr8SigYZJpGsaOrjb5DufQaoPSihmIc1aGO4j8SU/2W5W9PxPt36A7LzUfE2LVrv0Wmjgi/10ocdNdRe2Y7HRp231QTxFi8HwmWIl89VLO8ixvlbGNvdjaLDbf1PdZRAREQEREBEXCaZrGlz3BrRu4kAD4k7IOaKJYrzTwuBxY6ozuabFsTXP1te2YDL6b7rBVHPGmy+wpKp7uzwyNux/EHO626KE5Kx6tvHotRk+CkyyHNjl5/SdKDFlFTDcxEmwcDbNGT0vYWJ2I6AlauVlHJFI6KVjmPYS1zHCzmkaEEHYq/K3nLWvbaGlgiOty97pPhYANAt63VecSRSV9QaqoEIkLQHeG0tDrbOcBu61hfsB2UJzVdGnANdf8ARt90ARS1vCsfU/S/+aO4Vj6H63/zTrVXfy3rdt9o/K0Ps2YoTT1VMSPJIyUCxv7RpY7Xa3s26fHurmWsHDE9Vh0plo5Wsc4Br2kZmvaCDYh1+o3FiLmxFzed0HOWvYCJ6aCY9HMc6I9b3BDgenb5pGaqnJwDW0j4d/suRFBMI5xUErgyYS07iQLygeHc3/rGkgDTdwA1+KmGH4tBO3NBNHK3vG5rgNxrlOmx+isi0T4cnLp8uGdslZh60RFJSIiIMLj3CFJVi8sYD+krPK8fP8Q9DdYnhzl02jqfvDah7gGuaGFrQTmAvmcDqOugHTXTWYIgIiICIl0BERAREQFAOLOX9XV1RmE8fhkNDWuzXjbsQAAQep3F7/NT9EEXwDl5SU1nOb40g/HIAQD/AGWbD46n1UoREBERARRvifj+hobtmlzSi1oI/NIb6i42Z3u4hVrifN7EJ7inZHTMOzreJJbXq7yje/u9N1XbJWrf0vDtRqp/p1XNXYhFCwyTSMjYN3PcGgfMqA4zzso2eWkikqXd7GNg07uGY66e6OuveqahrpX+JPI+aTQZ5XF5sNhr0XIBU2zTPh6rS8rRHfPb/UJTinNbFJj7LwqZunugSP6XOZ4I/cN1F8QllqH+JVTSTOuTd7jYXtfK0aNGg0GmgXTLVMb7zh8Ov0Xow3DK2qt90pJXgm2ctIZ0/GbNG4OpVUzNnYrpeHaCN5iN/r3l1Mia33QB8FyUtwrk/iUrgaiWKnZa5DfaPHpYeX55uvVSim5H0IsZZqqQg+bzta13oQG3Atpo5SjHafRr5eY9Ji7U3lVDpGjcgfErj94Z+Zv1Cu6n5S4Qy/6Lmv8AnfIfp5lWfPHDMPoI4IKSnbHNK5zy8ZzaNulrucRq49j7vTS8ujZpTzXj37Y5R9srTsQfgVyVfjEZO/1AXYzFpB2+lv4J0bJ15qwz5pKeIorgWJSy1EUGa3iyMjzC5tncG3sTra91aNbykxaLMY3QTgbAOyOcL9nAAH9r6qM47R6N3FzHo8nmZhFyO664oDG8SwvfFIDcPjJaR9F3V1PPTkNq6eWEnYvacrtATldax3Gy4Ryhwu0g/BVutF9Pq69trQmeDc4a2Dy1kbahmntGWZIPiAMrvoPirI4c48oK0AQTN8Q39i/yyC2p8p974tuPoVQy6JKJhN7WN75m6G+9/ira5bQ8/reWsOT3sE+zP7NoUWudDxPiULPDhrpQy9w11n2v0Bfcgemy5VXFuKyNyuxCYC9/JaM/Vljb0VvXj5OFPLWs39Nvu2JuvPXYnDC3PNLHG38z3BovYm2p3sCfktdhjeI9cRrP/mk/5lj30bSS55c9x3c8kk/ErE5/lC/HyvnmfftEQvnEeZ2FQszmrjfqAGxe0cfk3YepsopinO4m4o6N509+dwYL628jSSRsfeHXbdVaKiFmjbX7N1J+ak+D8B4nVWLKfwWH+snOTTTUM9499reqh1L28Nj+D8P0sb6nLu763mVi0pv47IRb3IYxbYDeTM7v16rAVWM1r7eJiFSbbXlcP+JWBhPJFxua2rcezIPKLdy5479MvT10k1Pyjwhl/wBGzX/PJIf+JZ6d7eVd+I8Lw+7iw7/VVuF8e4rAAGVfitGzZgH3Gh973ult9ipvgfOyFxDK6B0B09q28kZOu9hmaPhm6rOT8pcIdY/dstvySSN+vmXirOS2GPtl+8R2vfJKTfbfxA7b0tupRXJXxLQ1Gq4dnj+3NZ+iaUmJQysEkUrHscLhzXAg/MIsPhvL/DoI/DZTRkbkvu9xOguS74fBFd3cOYx79pn8f9SFFDuNMZxelvLSU9PPAALi0hmb3Ja1wzD9W9hvtdV9Hz1xBxsKel/+wfxkUbZIrO0tjDocuaN8e0ryXwnqqKr+auMSkZHQwAb5GB1/j4mf91tlHK2pqJzeqqZpTvZzzlGltG3sNOyhOaPSHWwcuavJ8W1V247zPw2lDrztle3TwofO4ntceUetzoq04h5n4jWXbCfukPZh9q4er9CP2cvzUYip2N90Afx+q5SSBouSAFVbJaz0ek5c0+D38s+1P7OuKkaDfVzvzO1K5yTNaLuIC78Dwypr5vAo47kWzyu0ZG0m2Z3+W5sbAq08D5LUcZbJVPfUyCxIccsV9fwjUjbQmxttrZRrSbeF2r41pdFHTx95+irsDwqrrX5KOBzwN5XeWNvxcdPlv6KbUnI+d7Qaiua03F2RRlwtpcB7nN13Hunpvsrap6dkbQyNrWtaLBrQGtA7ADQLsWxXDEeXkdVx7V557T7MIngXLDDaXK5sAke03Ek3ndfobe6Leg/epW1oAsBYDYdl9UI5v8WVGH4cZqYhsr5Y4w8gHJcOcXBrgQ42ZbX81+itiIjw4l8l8k72ndN0VN8nObdRVzuosQka+RwLoZcrWFxHvREMAadLuBt0dcnRXIsoC1w+0Wf/ABWP/dI//wBJ1seqe+0dgbHUsFZs+OTwjp7zZAXC59CzT9YoNfURZGLhysczxG0tQWaecRPLfMCW6gdQCfkgzfKumY/F6UvlZE1kgkLnua0HJdwaMxFy4gNsNdb2Nlts1wtp9VpBLE5ri1wLXA2LSLEEbgg7FevDMcqqd/iU88sTrWux7m6b2NjqNNig3QqKVkjSyRjXtIILXAOaQdCCDoVBsV5L4dK5z4TLTuO3huuwHvlcD9AQFW/CH2hKuJzY8QYJ476ytAZK0d7CzH27WafVbA0tUyRjZY3BzHta5rhqHNcAWkHsQQVGaxPlbiz5MU70tMKnn5IVAHssQa432fDlFteoe7XbSy8DuT+KgkCWjI6EukBI7kZNFdiKHRq6dON62v8AklSP+iHFvz0f9+T/AJF8dyfxc/1tIPg9/wDONXeix0apzx3Wz+tS0HJjEiPPVU7T2Ac7T45Qs1h/IyDymqqppSDdzW2Yw+mtyB6gj5Kz0WYxVhr5eLavLG1ryw2DcH0NJrT00bDYDPbM/S1vM656A77rMoisiNvDnWtNp3tO4iIsoiIiAiIgKN4xy7w2qe6WamaZHDV7S5hJ18xyEAu13IJUkRYmInynS9qTvWdley8kcPLrtmq2DSzWyNIFu2ZhP718/wBCVF/tNb/fj/6SsNFHp1+TajiGqjxkn8q8/wBCVF/tNb/fj/6S9NPyYwpuUuZK8i188jvMe7stt/SynSJ06/Ji+u1N/ivP5dNHRRxMEcTGsY3QMYA1o+AC7kRTaczuIiICq77RP/pLP96i/wAEytFU59pLE8tLS0+vtZXyHa3smhvxv7b9xQU9QcO10dK3FoGnwopgPFYQXRSMLXNcW9BcjzbXt3C2I5V8y2YpCWSAMqomjxGj3Xt28RnpfQjoSOhCi/2esaglop8PkyF7Xuf4brHxIpGta7yn3gCLEWt5m91COLsOm4fxkTUmYRO9pEDfK+Mn2kDiNwCLW3tkO9ig2bUC55QNdglQXNBLXQOaSPdPixtuOxyucPgSpRwvxHDXUsdVAfLINR1Y4aOYfUG49dDsQo9znp3PwSqDRcgROOw8rJY3OOvoCg1VijLnBrRck2AG5J0AW7dLGGsa0AABrQGgWAAAFgBsPRafcDYT95xKlg2D548xvY5WnM+xsdcrTb1stxgg6KuiilbkljY9u+V7Q4XGxs4WUG5pUmF0uFzulpacOewxxBsbGuMrgchaWi4sRmv2arAWs/PviN0+Jmmv7OlaGAf23hr5Hf4W/sIK2a0k2AuTsBuVt3y2wyenwqlhqL+I2PVpFiwOLnNYR3a0hp9QVT3Irl4Z5xiVQ0iGF14QQR4krbWeLjVrD1H4gOxWw6AiIgIiICIiAiIgIiICIiAiIgIiICIiAiIgIiICIiAoFzW5bvxZkHhSsjfC6TV9y0tkDLizRe92N/ep6iCsuW/JdmGzirmn8WYNe1rWjLGzN5b6m7jluNbDzbaAr087+EjWYaZYwTLSkytA6st7VtuugDu/ksN9bEXwhBqxyo5jOwypySkmllI8VoGYtNiGyN63HUdRfQkBXRzex+L+gppIpY3NnEbI3A5myB7mk5SNzkDz8lTvNzlw/DqkzQsP3SV12OGoicbkwntbXLfcdSQVALk6a+gQWLyEwoy4u2SwywRSyG4uLkeG2x2DrvuP1StnFWnI/gSShpXz1LMk9RlOQ+9HE0HI0/lcS4kj9W+osLLQcZHAAk2sBc30C1F4fwiTF8WDPMPvEz5ZXDUsYSXyOJta9iQDbUkd1s5x/Xthwurkdawp5RqbAl7Sxov3JcAO5IVa/ZuwVoiqawtBcXtha7S4DQJHgdRfOz6DsguHDsOigiZBCwMjjaGtYNgB09fidSvSiICIiAiIgIiICIiAiIgIiICIiAiIgIiICIiAiIgIiICIiAiIg654GPaWPa1zXCxa4AtI7EHQhYii4Iw2F4khoaVjxaz2xMBBBBBBtobgarNogIiIKK+0Fxy4uGFRaNGSSZ99SdSyK3QDR57nLtbWX8hHsODMDctxNMH2tfNmuM3rlLd+lly445L0uI1RqzNJDI5oD8ga4PLRZrtdQbAD5D51PjnC+M8PSGannd4L/KKiK2Q3OjZI3XyO063HZx1QbOIqo5Vc5DXyCirWsZPl9nK3ytmI95paT5X2100NnaCwBtdAREQEREBERAREQEREBERAREQEREBERAREQEREBERAREQEREBERAREQFh+L8GFXQ1FMWtcZInhodoM9rxknpZ4ab+i+og135R8AVdVWx1TS1kNLPG6R5OpdG4P8NrRqSbWubAA9djs+iICIiAiIgIiICIiAiIgIiICIiD/2Q=="/>
          <p:cNvSpPr>
            <a:spLocks noChangeAspect="1" noChangeArrowheads="1"/>
          </p:cNvSpPr>
          <p:nvPr/>
        </p:nvSpPr>
        <p:spPr bwMode="auto">
          <a:xfrm>
            <a:off x="63500" y="-8429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203.159.12.32:8082/AIT/education/LanguageCenter/images/conclus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0896" y="3310735"/>
            <a:ext cx="2307569" cy="1623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54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 widow’s statement 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155480" y="3116263"/>
            <a:ext cx="7431087" cy="5238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" name="Rektangel 64"/>
          <p:cNvSpPr>
            <a:spLocks noChangeArrowheads="1"/>
          </p:cNvSpPr>
          <p:nvPr/>
        </p:nvSpPr>
        <p:spPr bwMode="auto">
          <a:xfrm>
            <a:off x="536028" y="1292772"/>
            <a:ext cx="7788166" cy="4461641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“…My husband died suddenly due to an electric shock which has left me and my children in utter despair…” </a:t>
            </a:r>
          </a:p>
          <a:p>
            <a:pPr marL="173038" algn="just"/>
            <a:endParaRPr lang="en-US" sz="2000" i="1" dirty="0" smtClean="0">
              <a:solidFill>
                <a:schemeClr val="bg1"/>
              </a:solidFill>
            </a:endParaRPr>
          </a:p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“…My life ended the day he died. Our once blissful and happy life turned into misery and desolation…” </a:t>
            </a:r>
          </a:p>
          <a:p>
            <a:pPr marL="173038" algn="just"/>
            <a:endParaRPr lang="en-US" sz="2000" i="1" dirty="0" smtClean="0">
              <a:solidFill>
                <a:schemeClr val="bg1"/>
              </a:solidFill>
            </a:endParaRPr>
          </a:p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“…All three of my young children think of their father and weep. His untimely and sudden death has left me and our children in a very bad state…”</a:t>
            </a:r>
          </a:p>
          <a:p>
            <a:pPr marL="173038" algn="just"/>
            <a:endParaRPr lang="en-US" sz="2000" i="1" dirty="0" smtClean="0">
              <a:solidFill>
                <a:schemeClr val="bg1"/>
              </a:solidFill>
            </a:endParaRPr>
          </a:p>
          <a:p>
            <a:pPr marL="173038" algn="just"/>
            <a:r>
              <a:rPr lang="en-US" sz="2000" i="1" dirty="0" smtClean="0">
                <a:solidFill>
                  <a:schemeClr val="bg1"/>
                </a:solidFill>
              </a:rPr>
              <a:t>“…We only pray to GOD to grant us the tolerance to bear this great burden..”</a:t>
            </a:r>
          </a:p>
        </p:txBody>
      </p:sp>
      <p:pic>
        <p:nvPicPr>
          <p:cNvPr id="5" name="Picture 4" descr="http://conscioussolutions.com.au/wp-content/uploads/2012/01/emo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9959" y="384048"/>
            <a:ext cx="804041" cy="7688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67103" y="1923404"/>
            <a:ext cx="7110249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widow allegedly murdered her husband with the help of an accomplice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081049"/>
            <a:ext cx="9144000" cy="20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5400" b="1" dirty="0" smtClean="0">
                <a:solidFill>
                  <a:schemeClr val="bg1"/>
                </a:solidFill>
                <a:cs typeface="Arial" charset="0"/>
              </a:rPr>
              <a:t>Thank you for your attention!</a:t>
            </a:r>
            <a:endParaRPr lang="en-US" sz="54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6028" y="1446563"/>
            <a:ext cx="7788166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insurance: Key players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philosophy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 contract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definitions, types and statistics 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Parties</a:t>
            </a:r>
          </a:p>
        </p:txBody>
      </p:sp>
      <p:sp>
        <p:nvSpPr>
          <p:cNvPr id="53250" name="AutoShape 2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3500" y="-1087438"/>
            <a:ext cx="20383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data:image/jpeg;base64,/9j/4AAQSkZJRgABAQAAAQABAAD/2wCEAAkGBhQSERUUExQWFRUWGBgYGRgYGRkaGhkeGhsYGx4hHh8eHiYiGx0jGhofIC8hJCcpLiwsGB4xNjAqNSgrLCoBCQoKDgwOGg8PGiwlHyQpKS4pLSkpLCwpLCwqLCwsLCosLCksLCksKSopLCksLCwsKSwpLCwsLCksLCwsKSwsLP/AABEIAOsA1gMBIgACEQEDEQH/xAAcAAACAwEBAQEAAAAAAAAAAAAABwQFBggDAgH/xABHEAABAwIEBAQDBQQGCgEFAAABAgMRAAQFEiExBgciQRMyUWFxgZEIFEKhsSNSgsEzYnKSstEVJDRDU2NzdKLhNYOzwvDx/8QAGgEBAAMBAQEAAAAAAAAAAAAAAAEDBAIFBv/EADIRAAICAQMCBAUBCAMAAAAAAAABAhEDBBIhMUEiMlFxBROBscFhBhQjM6Gy4fBScpH/2gAMAwEAAhEDEQA/AHjRRRQBRRRQBRRRQBRRRQBX4pQG5ilRxHxPeYpfrw/Cnww2wk+PcdiZAhK0yREwIyklK9YFZnmLwCLOyU7f4pc3TpMMNqUYUqNOla1GEySSDsY3OoDU495hsYWwFr/aOL/o2gYK43MwcqR3VH1NZOx4vx+9aS9bWVuy2omPGKsygYKSASkxHeNaW/CuHrwq5tH8TtMzDyQGlOSfAObMDlmEkHrKSJhRI1BFOnE+O2WwFKW2EHyqWsJCp2y+xAP0qyEHIizDYpzB4jtYL1gjL3KGlrTAIGqkOKCZnSYrf8BczbbFEQg+G+lMrYUZI1iUmAFp9xtIkCRUKw5k261hCXWlKOyUOoUT8BOulZXjnliH1Kv8LUW7pJCy2g5QpQklSO6HDvGyoPc6pY3HkWOaisZyy5gjE2CFp8O5Z6Xm/fbMkHUJJ7HYyNdzs6rJCiiigCiiigCiiigCiiigCiiigCiiigCiiigCiiqbiri63w5gvXK8o1CUjVa1ROVI7n4wB3IFAXClQJOgFLXHueVu274Fky5fuzENGEHucqgFFUeySN9aosKtL7iRXi3SjbYYlfSygEF/KZGp8w2BX5ZHSkGSGlw/wna2KMtqwhrQAqA61RJGZR6lbncmgMMcT4jvEnwre2sBCYU6rOsmSTAhQAiAQpHfQ+lbinKnF7yFXOKiSBKEBYbEEnRKcqTE75Zpw0UAieS2LN4ZdXlhdqDbyljKT5CWwuRmMRIMiYke+lV3CKV8QY4q5uEgsMQchAKQgE+E2RJmTKjuDCvUVe/aB4HaLf8ApFCghwFDbiSP6WelJEDzgeu6U+wB9eRuM27OH6IXn8ZfiGB1KhMRKtggpHbXN8T1GO50genOXilCbdxpaUqzEobbVOpSQCrTXp3HuR60nsH4Mubp+3ZI8JVwgqZL2YJWlIJ0hJIBAMGINbXnbbZy0+kdPiOpJ7jOQpM/RVamx4NxPEbmwuLty1Sxaw427bkKKwC2pMTIMlAIJ0Guh2rvLw6IRgca5HYnbI8QIQ+BJIYUVLTGs5SlJP8ADJrY8l+MHnVrZfJK28ozHQkGQArTcKTudTm9tXjSow3B1r4mxF7ZltDAVvClqZZKfYkQo+0j1qMbphmc5q4Q5hV+zitl0IdXDgTAT4mpUkjulxKSTodUqM6it/w9zow25bQVvpYdKcy23MwCD3HiFIQrXaDJHYagX13ijaOhZBnUpjMPnoazuMYHhV1JetmiozK0oKFmQBJUmCTA0naunil2Fm6t7pDgzIUladpSQR9RXrXM/BHFacGxl9sjLauOKaUJnInMfCXJ/dB112UrvFdLpVOo2qnoSftFFFAFFFFAFFFFAFFFFAFFFFAFFFYzmPx79xbQzbgO3r5CGWhqRmkBZH7siB6n4GAPbj7mPb4W3+0Od5aSW2RuqIEqMQhMnc7wYBil/wAD8GXOMvJxLFiVMjVhgiEqEyOns0OwOq4EkjzW/CHJwqdVeYuoXNwuD4Z6kJIBT1nZzpywIgR3pqgRoKAEpAEAQB2FftFFAFRcTxJu3ZcedVlbbSVqVqYAEnQak+wqVSi+0hiGWyt2hmHiPFRg6EIQdD66rBH9mgMLzR5pjF0s29uwtKUuFXVqtaiMqAEpmPMrTWSRHvv+R3DN1aMOi5Z8MLWlaASCvywZA8o2idd9Np0PAnCVlastrt20guISouznUrMkHRRmE+wgfU1qn71KEkjQDuatUWiCJxDw1bXbS2n2wUrEEjRXsQfUQCPSKouD+DRhiMjV4+tkEnwnQgoE75TAKZ30MSZg614YvxJmUQhStBOVAUpxXvlSCrtoAKq3GL52CzZOKmDmfWlkQZ7HMuRp0lIOp76VZ8tJeNkWb93H2U7qH6/pWcxziplkKUFoRnMqWo5RMJT33MAD6VnXeX2KPn9re29qmfKwlThKe/UsJIO+1eVryDs8wXc3VxcLnqMhIUIgA6KVoO+btUJxj5VZJncS5rWiB0FbyvYFI9dSqP0JrIYlzZunJDSUMpjsMyvqdPy+tPHD+VWEsHMLNKyARLqluDX1StRTPvFXbGIWtuAGkNNgAJHhpGgEQOkbVLllkODlq+4cxB1anHLW6UtRlSiw4J+ia2PDnO+/aYt7RltlxaOjO8VEq16BOdATlHTJJ2G1PNzixPYKPyH8zSg55Xdu8y0tCW0vh2FEBGdSVJWrWOqMwnXuqq5YpJWyU0S3Me4ieQJdZYM7AIzfkFiNfjpUTCOa+J4dcZcTSp9lZSM0JGUTqpCkphXTJyHUwNU6188ruIi/bllZJWzEEmZQZj+7t8MtavGMOFww6ydnEKTO8EjQ/IwflXlPUzhPbI9BaaE4boDPw+/Q+0280rM24lK0KgiUqAIMHUaHY61IpZchceW7YuWzpHiWjhbjuEESmddYUFgH0SPSmbXoHnhRRRQBRRRQBRRRQFPxbxQ1h9q5cvTlRACRutR0Ske5P0AJ7UtOUOCPX9y5jN9mLhUUMJKSlIEDqRP4ACUJ3E5iSTrUHmK+7jOMt4WzIZt1BTpiADAzr9TlSrKPVR95p1WNkhltDTaQhCEhKUgQABtQHvRRRQBRVBxNx3ZYeB95fShR2QAVLOk+VIJA9zA1GutLTEebWI34KcMtSw2SALh0pmJIJAPQDIIMZyIPeIhyUVbJUXJ0jd8xOZDOFNJK0qcecCvCbT3yjdR/CmSB3OugMGEizhGKcRP+M6crMmFqzJZbGxDSZJUdO06gZlDeoDmAXF3jTdtdvF5a1pzOLKoKI8RQT6ADMABAnQRXS7bYSAlIASAAANgBsBVmNKavsRJNOmRcGwwW1u0wklSWm0tgnchIAk++lSHrdK4zCQNYO3071GxTEQ0nsVHYfz+FUC8YdP4z8gB+grVGDfQ5Naz0CEAJHsAK/Ss+prEXWLKSCpx0pA3JVlH6xWUvuZdoglKFLfXOzaSZJMaEwD8RNS4KPLYGxc4g235lAH03P0FVF1xKYORMD1V/ltS4RfYvdR4Nmm2SrXxHlAkemhAMyI8h3G29SWuVDjxJvr514SOhHSnTTuSNRpokfGs0tVhh3snayZjnMW2bnxLgOKE9DZzmROkDQGRGpHaaz446urqBYWLi5mFuDpgGOxCfqrQ+tbjCOX1jbAlFujQarc6/bUrJCZ9oFam2tklsrCgtKQdGiFHQTAgxPt71ln8Qk/IjrYKNvgTFrsg3V2LdB1yNkkycuhCIB+JUqCNN5rS4ByLs2yFLSt4/80jL32SkCd+5Ow2qQ7xbijsHD8IUlEg57paELUNiMilJyGZgyrSDGtaPjHhe6vvCS1euWbcftUNgFStQRCwQR3B1jbTec08mST8UiaRlMewS3wpQeQ00LdR8NTraBnYUdgspE+GoiMxMglIMzImoWCAQQQdQRsRV7wxy0s7FDiUJW54qSh0urUoOg/vInIe+uWeo66mlXxDav8PXCUSp+weMoJnMj1SDtmA1jZQHbWKpYVkVw6/c2YNRt8MuhZcO333DiJIiGb9EK7DPrB0EE50if+rJOtPKue+OiLiyZvbdXUypLqVaSBInfuFBJj+qaePDOOpvbRm5Rs6gKiZg7KHxSoEfKtmnlugr7cFGojtm678lnRRRV5QFFFFAFFFFAIvk/jHg4zfsXTaW7m4Wsg66KStS1ITJ8pBzAxqE77U9KS3Ojl84hz/StjnS6khTwRoU5Ro6nWREAKif3tOona8r+YicUtpUAi4ahLqAd9NFpEzlPvsZGu5A2lRsRu/CZccyqX4aFLyIGZasoJhI7qMQB3JqTX4pMiDQHI3CSRe4olb51ccW8QAeperkd4EydewjvTou7xDKCtxSUITEkmAOw/yikriDRw7GHEkZQxcq7EdGYwQJ2LZBAnuK03F1j4uKss3lwtu0djKUgdGkQR/b/EQYCvjWHPj35Fb4o3YMvy8baXNlnwPjDN/xAh1KCA2y4EKJMqIkBUdulZEa+u+zmxPEkMNqccUEpSCSSY2r8wDhO1s2kt2zSUJTmII1USqMxKjqSco37JA2EV64rw2xcwH0BxKdkqAUn+6QQfnNaMephjjtSMkrk7YqrrmEbhxX3a2uLozlC0IIanQDq1hMkiSBsTrvX03gmLXPncYs2z2RLjoEbSekb7gggprbcQ8UYdYq8N98pcgENpSVKOYwNEp71JwRxV00XAxcW+koFwltJVIMdKVqUkeuYDeucmszSXHCOVFGLtOUtrmz3K3rpz1cWQBqTACe2uxJ20itXh2Ds24hlptoH9xITO28DXYfSq1PBGI3I/1q+Fukj+js0lJ/Cf6VRKtCOw1k6xpWn4a4PYsUkNF1WbcuuLcJidQCcqTBjpAkATMVknul5pWdGRxnjNTLqmW7G9uHE6nw2VFMEbg9xtqBGtX/AAg7cPBf3yyVaqSRlBcQ4lYMz5diD2PqPetXRUeGugMpccuLZ5wrulv3QzZktvOfskeaAltASmBmIGYEx3rRWWHNMpytNobSABCEhIgbCAPeoWM8V2lp/tFw00d4UoZjEbJ8x3Gw71lWOa/3tzw8Ms3roggF1X7FlPlmVKk6AnSAdBAM11UpIDAr8CvyrO4dgt24Aq+uddyzahTTQ8sArkuq1TPmSDmIIIq1uLy3tW5WtphsfvFKEjYd47kfWuaBOqvx/AWr22ctnhKHEkTpKT2UmQQFA6g16WeKoegtStBEhwA5CCJBCjAWD2KMwqZUxk4Owc98JWhYdvcIuCSUleXXRSFAAxG0pKVxP4jsZrY8gsYIZuMPc89q4SPQpWTMfBYJ/jHvVXzxsFWl5aYo2J/3Tg9SAojtupBUn+EVWW2IJscetbsLCWLxORZ7HMAn00Gbw1b9jMCtcfDk46S+5a3vxfrH7Mf9FFFaDOFFFFAFFFFAfK0BQIIBBEEHUEHsaR3AuFJw/im4twcqFtueGCnLmSvI6Ep9QmCJG/hnbannSftFou+L1qTJFoyRKSCMwTkM6GILpSRoQpPyoBwUVlOOuYTeGFhK2XXl3ClJbS3l3SUAgydyViAAZ12qru+YF5bsC5ubJltgKaDpTc53Gw4tKScvhgEjNtmjTeosmnVir+0Jg/hYml0JhL7SVSABKkEpUPchOQz/AFh6V+cSNpvcGZuBGdkJ7AbENrHsNAr3gVuftFYR4lgzcJAJadAJgSEOAjfeM4SIH73tWG5Y3XjWdzbHXLqBpqFg6R/aTrP7wqjUcJTXZmjT8twfdF3y/wCbjqLFbZZXdPsZQlCT1LQo5Qo7qJSqEmEnzI9yN7wvheIXLibvEHi0kHM1aMmEp9C4oGVmJ6CSO+mw54wjElYbiCXE5obXqP32zuOwMpP1j0rqjh/EUutpKVBSVJC0Ed0qE/z/ADqnLUeV3Ka7MmuYa0p1Lqm0F1IKUrKQVJBMkA7gTUmq/iAvi2dNrl8cIJbzCQVDUDcb7fE1TctcTS/h7bnil10yXyo9YeOq0qH4YOgTpCcsACBVNcWDU1BxrG2bRlT9wvw2kxKoJidBoATqdKrHOIQxiCbV3RNyguMKJSBnRo43oAdoWJJJKl7dIq5xDD232ltOpC21gpUkiQQaVXUCnx/7RbCOm0YW8f33D4ae2wgqPffL86XOJ81sTvV5DdBhCuzZDKEwAfP59Snuo6kgaGKi8a8ubiyvTbttuvJV1MqSgqK0fBM9SSYPyMAEVfcP8g79/KXyi2QZnMc7g006E6amN1CNfSK2pY4qznkrMDTg1rC7lb1+4I/ZtoU2yNJmVlKlgERqEzPlNbrBeaeIXSQ1heFttoSE5dy2gTG8Np3n6HeDWs4d5J4daiVtm5XPmegp3EAIEJjTuCdTrBitmb1tAhMQOyQI/wAqpnlj7+5KRgMN4Jxi5Sk4hii20mMzVulCFbyB4iAkAzuQD3FanAOALKzUVssDxFGS4slxwmZnMskjUTpGompruMH8IA+NRHbtat1H4bCqHkbJounbtCd1D9a8GsSClBKUnXudKpqssHa1KvlVd2SRuOuHPv8Ah9xb/iUglvUjrT1In2zAT7Guc7Z83OErb18ayWFpM65CTMHcZddP6o9gOqQa5841w3/RmPFeibW81IGshwZVhQ0iHSVadiN9RWyD3Q/VHUHUqfR8Dp4Dx/77h9u/IKlNgLj99PSrufxA/Wr+k1yGv/u797hqz1IWXkT3AyoUdvTwzv302NOWtadqypqnQUUUVJAUUUUAVz4p13AuI1OvHMxdrWS4dAW3nMxM6DMhcFXsO0iug6puLOE2MRt1MXCZSdUqHmQrspJ7EfQiQdKATX2iL1Ljlg80sLQptwoWgykwpGqSND229q0uL3ab7h64dMgLt0OwOy0EKjYSAtMba9qX/NHlsjC2GYu3XQpSghtTZygmCshWbKmQE6bmB2Ei35bcYLDDNm1hTr7Tn7JxwrUptXiK61K/YwEiToVQANT3qua5TLscvDKPqhpcT2oxHA15En9tapdbScszkDiAZ0BkAEzprrXP3KrEfDvvDJ6XUKTv3HUPjsRH9auqbCwQyy2y2IbbQltIJJhKQEgSd9B3rkLH8NVh+JOtCR4D8pJicoVmQTlgSUwdAN6nJHdFo4xy2yUi15h4TlczgeVRQfhJKT7D/wBVvuR/Fudk2yjK2OpE92ydv4SY+Ch6aVHEjSblBOn7VsH4KGn5EA/SsNwRiptMRYWpWUBzIvUAZVdJzE6ZRMmdontWSH8TFt7ouzx2ztdzrptwKAI2NJ3jhN9hOIKcw1AUjEAR4QQVBLw1UpKRACsozSZGq5GgppYTcboPxH86sHHQkSTAqmE6KRNYJyqxG+dbucVvHUFCsyW0qlxOw6Sk5GScqScoJMCYOzlUsJHUfmYqrusUJ0RoPXuf8qgk1E8jkKLd3FUDbqP0/WoruLKO0J/M1BpU8w+aF3a3C7ZppLWUCHFdRUCNFJBASBMj8WoPwqIRlN0iegzsYxxthsu3DoQgd1H9BuT7ASai4JjYuklxtCgyfI4oZfE90pPVl91RPYRrXOFnjYVcePeBd0RqEqXAUqRAUSCQgamAPQaAmrvG+a99cDIlYYbiMrQy6f2tVD5EVoemfQ5sf7l+2laW1LSFr8qCRmVoToN9gT8jXvSE5eY840V/dbNV1eOElTqiYQCdv4oJKipMmN4pj2WA4lcQb27DKDuzbAJJ0jVzcTJkAnYQQdqp4tr5ZNmsu8QbajxHEImAMygCZIAgbmSQPnWhwpcoEBQG8qBTJPoDrp6xB7TWZwHhhhhcNN9SjKnFErcVvutRKjpI371sqrVdiT9pdc9uGvvOGF5Ily1PiDTXIYCx8IhR/sUxa+HWUrSpChKVgpI9QRB/Kr8MtsiGcyYFxEWbywxEK0Kk29ySCBKYSokyAZZUFDsCnXaK6iBrknGsCVaP3lg5MIJdanWfDBUlUiB1MlU6bx6RXQ/KXiI3mFMLUSVoHhLJJJJb0BJgSSnKrvvuTNbYquBJ3ybCiiiuzgKKKKAKKKKAVf2hAk4ekG5S2pK0rSxpmf1CT3mEBWbYjT4RhuS2IOhagm3Z8FAlbpSvMpYMpBOaCQCdIgD5S1Oclq0cMW840l0sOMLSFe77SVCYMBSCUnQ77aVlODsPS0L5ptGRIunAlOwALbRET2109q8T4xqngw0ly+j+qX59jbo4bp2NnCsRRcMtvNkKS4kKBGxn0rnr7Q+CeFiKHwIFw0CdTqtuEHfQdGQQPT31b3KF9asItg4AFI8Rogf8txaB3MmE71m/tE4IHcPbuI6rdyJ10S7CTtpqoI1PpA319qPRc2Y31F1w/dZ7ZszsI+Y0+ug19qynF+HeG9nHlc1+Y3/z+dWXA1z0uN+hCvqIP6CrPii1z2y9JKYUPlv/AOM1hT+Xlo2Nb8djn4Xxnx7Zi4SQStCVHUHqiFAkdwoEH3BqzffUoyTPt/lS55KY0lyxLE9bCzpP4VkqB22zFQ77e4phVnnHbJozIzvCXED14X1rbDLba/CQjMFLzIKvEK9NPwgD2V7Vav4iEPobVoHQcipHnTqURvJT1A6+VUxpOO4sulYVeC+QlSre4hF0hMeZKYbUJ2Op7wdRuRWbxXjS6xdIatLFYyOocQ7nPQtBJCiYCBpPSon11gVase7ldPsRY4qxnM/gr79bZ2x/rDIJR/XH4kH12ke/pJrU4YXfBR44QHcoz5CSnN3InsalVTGTi7RJzTw7wBeXsKaaIbJjxFnKj5Tqr+EGmfw7yTt2jmuVm4VpCRKGxt7yrWdyAQdRTIAnapLWHLPaB71dPPOXTgiiusrFtlAQ0hLaBslCQkDc7D3JPzNe9flpfMOO+G0v7woZc5agobCtZUucsxqEg5ttI1rQtWqU7JA/Wqtr7kkHCGNSojtA+f8A+/nVpVZjfEttZoK7l5DQAnqPUfgkdSvgAapsO4wevVD7lbK8GDNzcZm0aEQG24zuzrr0gRvOldqLog1lFQsOsloT+1dU84d1QEJG+iUDRKRJAkqVESpUTU2oAveb3L83jSbq2SPvdvChAMupTrk0PmB1T37d6xH2eeJSi7fs1wkPAuITAEOI8wGs+T8MHydoMvtCqR/NXg53DrtGL4enKArM6lKelCjoVET5HASDAEEnXq09HHNSV9zljzorLcAcfsYpb52+h1MB1omSg+o9Unsr+YIrU1YQFFFFAFFFFAY7m9bKXg10EiSA2s/2W3W1qPySkn5VlMBV/r2IDt4jH/2EVuuYn/xV9/2z3+A1i8FSPHeMaqbtlKPdRyrEn1MACT6CvmP2h4gvZ/3QZ6Wg6v3X2Ze8nb0Lw9SQCPCublB95cLkj5OAfI1ecc4MLvDrliJK2lZRBPUnqTAGpIUkECszyXITb3rQMqbvrgHQj90D6xTDr6PE7hF/ojz5dWca8J3WS5TP4wU/XUfmBW+KZ0OxrE8YYb9yxO4bAgNPlSRGUZSc6IGsDKRHtW0acCkhQ2IBHz1rLqY00zVp3w0YvhvHF4ZfBwahJKHB+8gkZo13gSNdCBXSNleIebS42oKQsBSSO4Nc18ZWeV/MNlifmND/ACrd8l+MoP3F0iDmUySQIMiUD1mSoa9jU5Y74KaM7W2TQ1sRw1u4bLTyAttUSk7GCCPzFe9pZhIS22gJSNEpSAAB7AaAV9V9IWQQRuKx2CY1hKjvA/M1LawpA3lX6VWvcXtC5YtU9b70qKRMNoSCVKXHlBjKmdyoe9WmK3vgtKdIJS2M6gASco1VAGpIGsd4iu9oMfzC5nM4Tlb8Bbjq0lSQBlbiY1X3M9gCfWJErjDcRxLHlZrt/wC6YcgEurR+ybUOqUgqPWYBBzEpSEyddFNTj3hRvF8Phsgqyh23cB0zFMp1/dWDB3iZiQK5tNvf3jybSHXXGj4aWR5W8sIMJHQ2AdCrQdye9a8Si48dTljof5rYVhLAtbJKn8gIHhxkKtNVuHzZp8yQrY7aVmrXj3G8ZcLdkkW7UqBWgKCUjcBbpnqiPKEk+lW3BP2fkIhzEVBw9mEEhIM/iWIKtOwge5pwWdkhpCW2kJQhIASlIAAA9AK5lKEenLAv+EuS1uwS9fH77cKgqLkqbB9grz9hK522FMYCv2iqJScupIUUUVBIV8uICgUqAKSCCCJBB3BHcVS41xlbWziWVKLlwvRFu2MzqiZjTZI08yylIjerhhSikFaQlRGqQcwB9JgT9KnlckCR405ev4O9/pLCirIgkuNanw0mCdPxs7yDqnQ9swZXAPMe3xRoFCgh8JlxknqTEAlP7yJI6vcTBrx5kcdow20UsZVvK6GkGYKj3VHZIlRGkxEiZrnnl3g93d4i2LNzwnUkuqdEANpBAUrKNFDqCckQc0HSa3YZSkuTlnXNFfKAYEmTGp2miriD6ooooDO8xP8A4q+/7Z7/AAGsVw44l24TkPQ7bWypjeVOAHXXbtW646tlOYbeIQJUq3dAGgk5D61gOCGIRaLnVVpbp+GSDP8A5/lXzvx1Rcce71a+z/B6Ghu3RZcmDrin/fu0yqWHK+1S3i2NJSIHiMKj3V4qlf8AkTTPr3MH8qPsvsYp+Z+5zl9onBfCxBt8ABL7XaAStswZ9eko1+Xaqzhm5z2yD3TKT8tvyimd9ofCS5hiHR/uHklX9lYKNNNTmKflNJrga6/pG/gofof5VzqI3CyzA6kSuNbXMylfdCvfZX/sCspYtOAKebVCmSlWhhQkwFD2CoBPqoVvscYz27o/qk/3df5VkeF3Ah5BcTLL5Uwv3By5vcFOZKpppXujTI1Phdjr5b8eJv2QhxQ+9NjrERnEwFpHftMbHsARWyrmRwv4ZfENLKXGldJH4knUSO4UkiRT/wCEuLGr9nOiUuIOV1pWim1e49DBg/LcEDPqMOx2uhXGVogccYS8Am+syU3dsCRAnxW91NkfiG5A+PczXhec/wC2Vbo8C3deuXBBYI0SdiCoA5xGoygyInKZjZVF4S4KsbZ5bzTCEvKOYKIByAgiGxs2IJByxIOs1xCcaqX0JZW8nMIvre2WLpIaZWrOwwoqK2QrUpMyQnXRKjmBBnet4xZoQpakISlThzLIABWQAJUe5gAa+le1FRKVuwFFfKlgbmPjSf5mc47qxuVWzDLSYAUHVEuZ0nYpAgJ1BBmdj8amMXJ0gOFSgNTpX7XOFnx8hopuL997ELk9SbcOAWrRATlKwBkK5APSkgESZVBqFinMLFsXcLTGdKCR+yt5SAOoDOveCDrmUEmJgRVvyWRY7uJuaeH2Uhx8OOAkeGzDigQYIVBhJBEQog6Uq8V5r4lirht8PbUw2ogFSJKwk6StyIbHfpiNpPf04Y5HpELvXMx/4TZgfxKiT8Ex8aZ+H4Y0wgIZbQ2gfhQAB+W59zXLnCHTlk8nlwHwVa4c3OZLtyuS6+oSpRVBIBOoTI+e5q6xziNthpbilhKEiVLJAA9hO5Ow9yKo8dx9mzaLtwvIiQB3KieyQNSe/wAATSVxfFL3HHyloFFuk6JJIbTvBWR5ln2BidPWuYpz8UunqSlbpFBxjxK5iNy4+QrIkQlO+REgCSPVStSe6o9K6U5WcPWtthzKrUEh9CHVuK861FI31ITl2ygkDXckkrvDuA2mLN1hPU46hSVOEQSYMRvlSD21q/8As+Y6XLJ21cnPbOaAgyELkgH3Cwv8q14ckZ2o9jrLheOr7jVoooq8pCiiigIOOf7M/wD9Jz/CaVPAD61MWBOXL4CkneZQttKI/hBn3imtjn+zP/8ASc/wmlRy9B+42ah+FtwT6HOI/Q1898eajihJ/wDL8M36HmbX6fkteCHFJ4jxduelSW1kR3ARl99Asj5/CmhS2wy4COKLhAT/AEtmhRPukp+s/wAqZNe/FUkkYXyyn4xwo3NhdMCMzjLiUyYGbKcs6HTNE1yTwxc5LlGsBUpO3cafnFdnVyBx7hirPFLlA0yvKWg6npUc6NxqQkgH3B3pJWmhF07NmRWSRhwXh1wgee2uCvfUpICD7fhmddorVW7wWlKhsoA/WoGBNJGIvsq0Rcsnp2BJj6mAvb1NZNK6k4lnxDjFvXZ3/v0PPia1F9hzN6kHxWk5HI1JAOUz8D1fBRn2i4Vcvqa+/wBotQumem5SIOdG6Vx3BCQlQ75Z01JtOWzxQ5c2LokDMYM9jkV8iINU2G3SsIxMoJJaJCVT+JtUEH0JTvp3SRpJr0s0d0VP/wBM2nklJwfTt7f4HFwRxu1iLOZMJdSB4jc6j3Hqk/lsa07ThSQRuKQ3G/DLmHvJvLIqQyqDKD/RqJmP+mrSJkdj2lmcvuOE4ixKoS+3o4gHf0UkTOU/kdPSfIy4tvij0NMouL2s29xjhCSrLAAJO6joOwG9Z7hTjBy/YNxBbbUtSW06SUpMZiR3JnTtG53q0pccRXLmDXRumkldncqJeaH4HTJzJk6FXwjSP3Yrit3Hcg2VzjQZuUtPEhL5/YrO2ceZsnsT5kydZUB5QDnuaXBhvrYKZSDcNEZdBK0nQpkxGpza6aH1mswr/SWO5elNpaBQUFESSQJBBMKWR6pyjX2ps2zRShKStSyAAVqjMqO5gASfYV0/4bTXUjqKzhjkgkQu9XmP/BbMD+Je5/hj4mmdh2GNMIDbLaW0D8KQAP8A2fc1JrG8Xc0baylCT474/AgjKnfzq2TtsJO2gmahynldE8I17zyUJKlEJSkEkkwABqST2FLnijnMy3Ldknx3ZyhZBDYPsN166aQDvJ74K/xK/wAVXLyyho7JEpbGx6UzKz7mfjWiwTgktiUNmY864BP12+QrvbDH5uX6FkMUp9ClVYXN6oO37qlkTlRoImOyYCZ9AOw9KYnCrifB8NICfD0gCNDqP5/Sq9vhh07lA+ZJ/IR+dWWF4KplebOCCIIg6+nf1/nVGTJvN+LHsfCLesPwxfDDeJIMJau+k/8A1SCDr/zkx7An4VuKX3NuwIQxdIlK215MydCJlSTIEiFDQzoVe9d6We3JXqNVDdjv0OjaKquFsbTeWbFwmIdbSoxGitlDQnZQIidIor1jyC1ooooCLirJWw6lIlSm1pA01JSQN/ekzyuey4awI8zjqfhq4r/8Y+dPCkZyivArDgnbw3FpM9yYXp8lflXz/wC0KvSr/svszdoP5v0L/wAcN8WpC5HjWeVGm5AKvpDavmKalJzFMRQvizDjnSSm1yLgjpWpFycp9FHOnT+sPWnHXvQkpRTXcxSVOgrnb7RmDZL5m4HleaynfzNmPgOlSdB+6a6JpX/aEwTxcMDw3t3EqnXyr6CN48xSZ9vc10QKvhO5z2yRMlBKTv6yPyIoxBwM3lo//XyK+B076bKOvvVTwPd9TjfqAofLQ/qPpVrxbbZ7Yn9whX8j+RrD5M3+9zXKKy4HF+hPxZn7tjNu9+F/pPxI8M/qk/GpHNfBC4yh9IktEpXH7iu59YV/iNR+OGhcYczcx1ICFbdnMoUImPNl9dvetwgoubcSMzbzeo1EhafqND8a9rEt8ZQPnsM2oRl3Vp/T/BS8rsbF3ZKt3QFlkBtQUJCm1A5Z0jYFMeiR61kMewG4wW6Rc2xJanpURIE7ocHoRpPfcQRocHrVh2L+AvRCyWpMapVq2QfchP1NOK9s0OtqbcSFIWCCD6GvOktsmmfS40s+JeqPbhviJq9t0vsmQdFA7oUAJSfcT9CDU29sW3kFt1CXEGJSoApMEESDvqAflSVt3nuH74SS7avToCAVJBGsdnET7AzuJ0dVhfoeaQ62rMhaQpJ2kH47fOsGXHsdroZWmnTPZKQAAAABoANhVZxBxNb2TfiXDgSD5U7qVt5U7nf5VkOK+bKG1eBYJFy+owFDqbBMbR/SH4aD17VQ4fy7cuV/eMRdU44oAlAOo9ioe0aJiNajYoq58fc6hjlN1Eh4zzAvsTWWbJtbTUkSkwsifxr2QIjpHuJVUzh7lUhuF3Cs6o8oAyg/E7/StzZWLbKAhpCUJGwSIH/9r3riWd1UOEb8eljHmXLI1phrbfkSB77n6mpNFeN3eIaTmcWlCR3UQB+dUdTVwj2orHYtzTtGpDeZ5QkdIhM6/iPaQNQDoe9ZG95l3tyoN2yPDKjAS2nxHDvoJB7egB0q+GmyS7V7lE9Tjj3v2GxeX7bKczq0tp9VEAenf4/nS4475hMPMqt2B4oWBKyFJCYM6AgEq032+NGC8lsTvl+LcDwAvVS3jLmwjo809oOWIO0AU0OF+Q9jalC3c1y6lQUCvpRI2GQGCP7RMx6aVsx6WMXbdmLJq5SVJUefIC2um8OUl9sobLmdgq0KkqHV0xITmEgk65j2AJKZ1FbDGFFFFAFc14fyrU49f2v3lSFWrsstknKSoEoWvQRKMozJT8J0FdKUtOMVN2OMM3Tiw21dMLZcUZCAtopUgqMRmKSUgqOwNUajd8tuPVFmKtyvoR+EuStvbusXSrh5dwlefUoyLUJJ0Kc2up81NOsXwtxM3e37ibdxK2bW3QklJkKcfVmMHYhIaAkd1H0raVZjvYr60czrc6CqrinBhd2b9uoA+K2pIkA9USkidJCgCD2IBq1ors5OLuHbrw7ls9icv97T9TW/vbcONrQfxJI/KsrzGwv7pit02kQEu50jTQLAcEAaAQoQPStXZ3AcbSsbKSD9RWLUqmpGvTu04n3wUPvOGLYUdR4jR9ROo3nbN6aQKt+Xd5nsW0nzNFTagZkEGYM+xGlYPDuKDh7l0gJzlagUCYSk6mSPgobb5RqK/ME4zdsUPBbZU48Q4kqMAFQVKiB7xoI+IivUwZUmm/Q8T92mp5OOLtfku+bdu2PAdCoekpgblI1B9RCtv7XtVninN9tNs2WU531o6gZCWzEGdOo5tgO3facZhXDd3ib3iuFWU+Z1QgQOyRsfgkQK9sM5cOuXjjCjDTKgFuxuCApISD+IpIMaxOs6TmzZscpt+h6umhlxwqPc88MwS6xR4vOlakkwVnbc9KZ0CRJ0GgqeOGMTSpWHtuL+7znKpUlkhQ7mJgmQUaiRMd6a1jZIZbS22MqECEj0H86+brEW2xK1pTGup/lXmvVSb4XHY3/usa8T57lVwxwczZJ6BmcM5nFAZjPYeg02q9rIYtzPtWZCMzqh2ToN/U1jcU5sXTmjQQyPYZlfVQj8q4WHLkdv+pY8+LGqX9BvuuhIJUQkDckwPqayuLczrNnRKlPK9Gxp/eMD6TS4sMDxLE1S22/canqJOQEx+JRCE77SNPamNw99m9wlKry4SkbqbaGYn2zmAP7p7/GtMNGl5mZZ6xvyoxuLc2blyQylDKexjMv6nT8u9fGD8vcVxMhXhulP/FuFKSkSJ0z9SgQAJSD2muieG+XNhY6sW6Qv/iLla+2xVOXYeWNq0ta444w8qMk8kp+Zia4d+ziykJVevrcUDJQ10oIBGhURmIOskZTrpESWlg3DFraAi2t2mp3KEAKMTEq3MSdz3qzors4CiiigCiiigCiiigCsFzs4e+9YU6R57ch9PwQDnGxMZCTpGqRJia3tedxbpcQpC0hSFgpUlQkKBEEEHcEaRQCn+zhYBNi+7CZW/lkeaEITodNgVEj4mm5VNwpwozh1v4FuCEZ1r6jKiVGdTGsCEjvCRvvVzQBRRRQHPf2kMJCLy3fH++aUg7btEe07ODU/yrOcH3We3g7oUU79tx+sfKm39oHCvFwrxe7DqF79lHw/TXVY9KRXB2JJbWtK1BKVAEFRgSD9NQfyqjPHdAuwyqRqFYO2Xi8RKoAE7CBEx8P0q1s+EWn3E3FwBkQCAlRhKvc+w+NUt1xHboH9IFeyer9NB86o8Q45WrRtMAd16n5DYafGscYZJdDW5449RuPY+y2IBmNISNPTQ6D86zWKcz2kDogntlOc9vSEjf17Uq37959QSVLWVEAJE6k7AJHefatnw3ySxG6hSmxbtnXM8YJ+CBKvqBVsNGl5mVz1kn5SvxXmXcOyEHID7/HsIH1nbvVEy1dXi8iEuvq3yISpZ765UjTf0p/cO/Z8smYVcqXcrESCcjc/2U6kfFR2+VMjDcJZt0BDDSGkD8KEhI7eg1Om9a444x6IyyySl1Zz5w19nu9eIVdKRbI7iQ44dYiEnKNATOY7jQ6w0OGuSeHWg6mvvK98z8KG0QEQExudQTrvoK31FdnB8oQAAAAANgNAK+qKKAKKKKAKKKKAKKKKAKKKKAKKKKAKKKKAKKKKAKKKKArOJ8K+82dwwN3WnEDWNVJIGsGBMdjXHuLYI/auFu4aW0sEiFpImO4Oyh7iQa7VqNeYa09l8VptzIoLRnSlWVQ2UmRooeo1oDkzhrltf32Us26g2qP2rgKG4M6hR8w0PlB7eopp8N/ZxbSUqvbjxNNWmgUpkgfjJkga7JE6HTUF0ARX7QFNw9wbZ2KYtbdDXqoSVnUnVaiVHfuauaKKAKKKKAKKKKAKKKKAKKKKAKKKKAKKKKAKKKKA/9k="/>
          <p:cNvSpPr>
            <a:spLocks noChangeAspect="1" noChangeArrowheads="1"/>
          </p:cNvSpPr>
          <p:nvPr/>
        </p:nvSpPr>
        <p:spPr bwMode="auto">
          <a:xfrm>
            <a:off x="63500" y="-1087438"/>
            <a:ext cx="20383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ttp://www.ellenhartson.com/wp-content/uploads/2011/04/agenda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6130" y="384048"/>
            <a:ext cx="859536" cy="768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9496" y="1446563"/>
            <a:ext cx="7790688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Claims Management Process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Duty of disclosure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Fraud in claims and Anti fraud measures</a:t>
            </a:r>
          </a:p>
          <a:p>
            <a:pPr marL="577850" indent="-514350">
              <a:buFont typeface="+mj-lt"/>
              <a:buAutoNum type="arabicPeriod" startAt="6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 startAt="6"/>
            </a:pPr>
            <a:r>
              <a:rPr lang="en-US" sz="2600" dirty="0" smtClean="0">
                <a:solidFill>
                  <a:schemeClr val="bg1"/>
                </a:solidFill>
              </a:rPr>
              <a:t>Conclusion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4192" y="382449"/>
            <a:ext cx="819807" cy="768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520262" y="384048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Life Insurance Industry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550389" y="1292773"/>
            <a:ext cx="2492355" cy="4367048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sz="4000" b="1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r>
              <a:rPr lang="da-DK" sz="4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Players</a:t>
            </a:r>
          </a:p>
          <a:p>
            <a:pPr algn="ctr">
              <a:defRPr/>
            </a:pPr>
            <a:endParaRPr lang="da-DK" sz="3000" b="1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r>
              <a:rPr lang="da-DK" sz="3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(Public </a:t>
            </a:r>
          </a:p>
          <a:p>
            <a:pPr algn="ctr">
              <a:defRPr/>
            </a:pPr>
            <a:r>
              <a:rPr lang="da-DK" sz="3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And</a:t>
            </a:r>
          </a:p>
          <a:p>
            <a:pPr algn="ctr">
              <a:defRPr/>
            </a:pPr>
            <a:r>
              <a:rPr lang="da-DK" sz="30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Private Sectors)</a:t>
            </a:r>
          </a:p>
          <a:p>
            <a:pPr algn="ctr">
              <a:defRPr/>
            </a:pPr>
            <a:endParaRPr lang="da-DK" sz="1600" b="1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endParaRPr lang="da-DK" sz="2800" b="1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77828" name="AutoShape 4" descr="data:image/jpeg;base64,/9j/4AAQSkZJRgABAQAAAQABAAD/2wCEAAkGBhASERQUEhQVFRUVFhsTFhgYGBweGRsYFB0ZGBkaIRkbHiYfFyUvIBYVIS8jLyspLCwsGB89ODAqNSkrLCkBCQoKDgwOGg8PGiwkHiIsMjUuLC0pKSwsNTI1Li0pNCwpNSwtLikpKTUrKSktKSkqLSwpLCksLDUpNSksNSksLP/AABEIAGwAaAMBIgACEQEDEQH/xAAcAAEAAwEBAQEBAAAAAAAAAAAABQYHBAMCAQj/xAA/EAACAQMBBAcEBgcJAAAAAAABAgMABBESBQYhMQcTIkFRYXEygZGhFEJicrHBIyQzNFJzkgglNTZEU4Kywv/EABgBAQEBAQEAAAAAAAAAAAAAAAABAgME/8QAJBEBAAMAAQMCBwAAAAAAAAAAAAECETEhQXEDEgQTIjNikcH/2gAMAwEAAhEDEQA/ANxpSlApSozeDeKCziMszYA4Ad7E8lA7z5USZxJk1x3W2LeLhJNEn33VfxNZpc7X2ntBuBa2hPKOM/pCD/E/1PQV02XRjDzdQSeZbLMfeTU1j3WniP2vabz2ROBc25PlKh/9VIRzq3Ig+lUCbo0tmHsJ/QPyqMfcy6tO3ZzPHjjpBLRnyKHl7qdTbRzDVaVRd19/2aQW94oin+rx7EnmpPf5VeVYEZFXW4tE8P2lKUUpSlApSlB43d0saM7kBVBYk8gAMk1ldjHJtS6+kyZ6sH9XQ8kT+PH8Tc/KrB0r3zfR47dTxuZVjPjoHaf5Cobae9sezYo4okDTyAFQfZRfZUtjifId+DWZcb2jevEL/szZCRqABgfjXlvPt6Oxtnmb6o7I72Y8FUep/OqDe9Jl5Z3CJc6JYnUNlU0Mozg8MkNUD0rbfuZmjVjH9HY9ZFpzk4GMsSPtHgOWaTZm/rRWszHMJBLjaN7brcxTyrKz5Kq2I1XJGAnfgceOSa1DYyu8S9bxbAycYye847qyjo/2leJaSlCgjSNmj7OTqGTluPLhjHnXXuX0oXtxcrFL1ehlY9lMHI5cc1IlKepWM3dlbt79z47hDwww7SsOYYcmHga8+j/eWRw9vcH9PAdD/aX6rj1FVHZnShfSXywSmMx9YyHCYOFyBxzw5CpPeNPou0LW5Xgsh+jyej9pPmD8Ku92ovFvqr4lqVK8rWTUgPlXrWncpSlApSlBmvSAxO0rJTyxKffgDNZlvhcM20ZfFZAig+CBVX8BWpdJ8XVy2lx3RzaGP2ZRp/HFZ30ibHeO468AlJQDnwdQAR8s/Gudnh+Iicnz/Ettzda+verdzH2V0DSrDhnPeTmo3fywkhgso5PaVGHw013WHStd9QsEcSGUjQJOPx0cs+/HlXx0nM5jstZJYRsCTzJGnJqTmdGbzS1LWqntwh/dM/3JfzqldHP79F6H8Ku/R8hOypgBklZAB5nNUDcm+WG8jZ9WACuFBJye7Aqz2LdJ9OXrsn/FB/Pf8WrS+k5f1WI+EsPH/lWY7EcnaKvpbHXMTwJxqJ545c60jpBuBIbS3HEyShz92IZPzPyNI4lr0ft28r/sJswrUhXDsaLTEo8q7q6PcUpSgUpSghN7tiLdWzxNyZceh5g/HjVL3UukuI2tLoDroT1bg94HBXAPcRj3+tSG9d7PFexu0jCDGmPiRGkx4DrMcWVs4GeAPqKiNu2kc7RTW0yLdrqA050uY/2i4+sueGfPvrLlaeuw7dsbDsdmRNcGPVxACqObMeGT9UedVfpbuo5mtBEQ2UYgKc89OOXofhVlsN8oZl+jXy9TIeyVf2G+6x4EeR5VJ2O59krBkVB4YUDPvHOkxrFq/Mj2xw+ujjYZitQh7xk+p5/OpEbjW/WFwoBPEkVNQyRRqACKjNub421suZHVPAH2j5BBxJq8O3SseHNdbDtbfMjBRgFiTyAHEk1UN3Qb28a7YYj/AGUAP+2DnOPFiM1wbc2pPf5eRZI7RDqKYJkkAPtMB7Kjnp9a89twFJLf6LKrs+ZVUDIVdOlJeB4BQTp8WaprlNtnezZoAAoxXpUTu1GywIGJJVVXLHJOkYyT3nxqWrTuUpSgUpSgj9r7JSdGV1DBhggjgRWbTbMn2bcPKsRniK4AGA6BB2UHcU8ueT31rNct/FHpJfAAGSTyAHMmpMM2rrL4pYNoz4LxsjBh1ZXDKRpbkRlsAkFuHpXFcbAjgVWS4mtVaQxaRJwDjJ4jJC8Fz7xUxtW12NI2tbu3R+50nVW/qVgahryztPo/VrtCAsJjPl5lJJYEHJVge/OamOU0nvGuix3fmuM6NoTSKDhtMw4E9xI5VK7N3GtIpF1spkcFlLHUzaMajqOeWRVfFwqqFXaFqV0RqQ7I3aiOQ4y4wc4PuFfcNpZuoWe/gdUB0IZY1RS3MhEI8fGmEV/F87WfrpGjtFkV45nHWLJ+i5KuvIPb4AdgcM5zVy3U3KSLt6QGbDNwxk+ncM5OBw403IsoCDoljmwQCYyulTgdkBOCjhnHnV3VQBgVYhutO88vyOMAYFfVKVXQpSlApSlAqL3nvDDaTyKASkbuAeRKqSM+XCpSoHfn9wuf5En/AEagz3ou3mbaYmM8cSsjALoUgYIJOck1wbK3zeTbMli8cQiWSRAwU6+xyyc4+Vcf9nz/AFH3l/A1D7D/AMzTfz5vzoPm+6Ub0XEsUVtA/VuyjEbk4ViAThqmd8d/prSKzaOGLVPFrkDqeDDHADIxzPOqFaXF2m0Lk2ihn6yTIIB4az3N54qxdM8jMLAsNLdS2ofayufnmgvXRfvfe3Ezpc26RLpDIVVhls8ebHurXaybofubx1cXaAYK9WQoHZxx5c+6tZoFKUoFKUoFKUoFRW9Fi01pNGuAzxugzyy6kDOPWpWvwig/nfdbo+2xZXCFJQsYkVpAhfDqp4j2eORke+prZXR9dx7Za8YoY3d3wNWrt8ua4+dbb1Y8B8KdWPAfCgxTdHo6ubbacs8uho3LkadWe22oZyors6YNwLm+kgaDQBGjKQ2rOWIPDCnwrX+rHgPhQoPAUGV9FWw9o2zyC7k6xWChBljp05zzAxzHwrVq+RGPAfCvqgUpSgUpSg//2Q=="/>
          <p:cNvSpPr>
            <a:spLocks noChangeAspect="1" noChangeArrowheads="1"/>
          </p:cNvSpPr>
          <p:nvPr/>
        </p:nvSpPr>
        <p:spPr bwMode="auto">
          <a:xfrm>
            <a:off x="63500" y="-500063"/>
            <a:ext cx="9906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2" name="AutoShape 8" descr="data:image/jpeg;base64,/9j/4AAQSkZJRgABAQAAAQABAAD/2wCEAAkGBhIREBUUEBAVFBUVFRoWFxgYFxcWFxgXIB8dFxgaHRwXICceIxkjIBocIDIgIycpLCwsGB8xNTAqNScrLCoBCQoKDgwOGg8PGi4lHyQsKS0qKSwtLCwpLiw0MiwpLCwsLy0pKSwqLywsLS8sKSwsNS0pLywpLCw1LCw0LCosLP/AABEIAFABlAMBIgACEQEDEQH/xAAcAAABBQEBAQAAAAAAAAAAAAAAAwQFBgcCAQj/xABIEAACAQMCBAMFAgkICgMBAAABAgMABBEFEgYTITEiQVEHMmFxgRSRCBUjQlJik6GxFiQlcnOywdEmMzRjZHSCksLhg6LwU//EABoBAQACAwEAAAAAAAAAAAAAAAABAgMEBQb/xAAwEQACAgECBAMHBAMBAAAAAAAAAQIRAxIhBBMxQQVR8CJxgZGhsdEyUmHBFCPhFv/aAAwDAQACEQMRAD8A3GiiigCuJp1RSzsFUdySAB9TUJxDxStv+TjAeYjOD7qA9mcj9yjqfgOtUi6uHmbfM5kby3e6v9Vew/j8a5vF+I4uG9nrLy/Jnx4JT37F4n40tF92RpP6iMw+/G0/Q0pY8URzKWihnYBip/JkeIdx1NUA1PcJO3LIBPWe46b9mcbMdfrWpwnik802pRVJduvVL+zJk4dQWzLT+OP+Hn/Z/wDuj8cf8PP+z/8AdNRr2H5a4chMjr1JwMZJwCTk9Pl16060/UDI7DpgIpHQg5Oc9/TGK6kOJxzlpT36Gu8bSth+OP8Ah5/2f/ul7LUFlLAK6lCAQ67T1GRTqo+y/wBon/8Aj/u1slCQooooAooooAooooAooooAooooAooooAooooAooooAooooAooooAooooAooooAooooAooooAooooAooooAooooAooooAooooAooooAooooDjdUZxFrX2aEsMF2OyMHsWPmf1QMk/AU931RuK7syXRH5sShR/Wbxufu2D760OL4rkYXNde3vM2PHrkkRHXqWYsxJZmPdmPcn4/wGB5V7RRXiHJydvqdVKgq28BQq1vJuUH+cSdwD6etVKpzhniW3s4AJ32me8ljjHq2N33dMZ9WHrXa8FSeaV/t/tGrxX6F7y1a1JyYHkSJGKDcQR+aPexjzC5+6oyLidcyZ5Y5cmCwBwYNu/eMdTn3enTPSmtt7TLOUhdso3rnxJjz2lD16OO5HkCPWoa04w0dkAAljBC2illKEjBmXac+WB19SvrXppQldxMOGeFRrInfmvXqy4QcUwOoZCxyjPjaQ2FyD0OD3GPu9aj4uKIY5naTevMSJwNjMQCvnt6ZqGXiywlQSZuZlQDLEDId8qq4OG3EMRhRjp17U3ubiFNSgiJY7ktwodSSVwwAbAxny61g4jLlxwuKTdpFuXhm6x33+W/roWr+W1r+lJ+zf/Kj+W1r+lJ+zf8Ayqg63rdvHczJuI2yMuAj4GPIYGKfaZqED2VzIGJ5e3cTGegJ6bSRnPfOPhXMXiHFObjoW19n2+JkfB1FSp7128/gW/8Alta/pSfs3/yr3+W1r+lJ+zf/ACqqcNataGKeUlmMKbjmMkKpOMgMOrU30KaO+nZVk24BkYlCgC/DIC1b/O4pqNQVy7U/ruQ+Eq7Tpddv+Fz/AJbWv6Un7N/8qmbe5V0V1OVZQwPqCMj9xrP9etbW3i5kd2jgEAqGV269MgJk/uq3aDJ/NYP7CL+4tbvDcRmlKUc0Uqqq+Jgy4VBJq9/MyP2ucUalpd0i2+oyGOZWkCskWU8RG0EL1XtjPX51cNF0HUrmyhmGuTrJLCkmOTAUBYBsY2hsDPrVA/COP85tP7F/79Sq+0GN4tIsYVlDGS0MjMjRrtTb0XdgsC2Oo6YHxrfvY1y5ezC/v2N7DqU3Nlt7gRg4AG0ruBGAOhyD19atWv6ytpazXD+7FGz/ADIHQfU4H1rqK0jSSSRUAeUqXPXLFRtXPyHSqr7QIPtjW2nbiBcu0kxHQiCIbj97lB99V1E0IexjjN9QsG58m+eGQq5Pcq3jQ/Luv/RVs4j11bO0muHGREhbHqfzR9TgfWsB9jmpPp+svay9ObugYeXMUkofvBH/AFVtvHGite6fcW6Eb5I/BnoN4IZQfgSMfWpcqZFFY4HtLrVLMXtzqdzG8zPsS3ZY44lBKgbSp3HpnxZrjh3UtSjv7+C9uTJ9ns90LBQqsuWKyFR03+R/q4rIuFOP7/RJWhKkorHmW8mQA3mQe6t8R0Poa3fg/imx1ZXniTEvL5EyN76xkk7Tg4KE5ww+PapboFOsX1n8TyahcarIhEJmiiWOI5X80uSv5w64HkR1pj7Mtb1XV1uQdWkhaEJsxFEyktu94EZx4R2NaFx/AseiXUcahUS1KKo7BQAqjr6AYrOvwbm63vyi/wDOo1bWKL/7LNRvZIbpNRk5k0F20OcADARCMYA6HOQfjXPtauL2Cya6sbp4mhwXQKjK6EgE+IEgrn5YzVqtrSONpGRArSvvkIz4m2hMn47VA6elcatYrcQSwv7ssbRn5MMZ+nf6VGsmjOfYvxFd6ilxJdX8jtGeWIwsYChhlZMhc7shgPLp51VONuMNW03UvsralIYiUZZDHFu5bdyfDjI6j6U09h+oNZ6vJaydDKrxMP8AeRncP4MPrSPtbsXud+pZJja6e1jHkI4xtVh/WdZP3etWvcg2XjETW+kyPHqEqyQRmQTbYy0p67VYbduGJA8IHlUNxFb6jbaN9o/GcouYYjLJ4ItjE7SUxtyNvUA/PPwjrPXPxjpmk2+ctcSos3xjtvHLn5lE/wC6rZ7TG/oi9/sG/iKjUKM99letanq5uObqs0Qh2Y2RwnO7d33L5bf31P3qatY6nZLJqLXNpcTctsxxowbBO1to8wCQR6H6557HeNIdNivZJklfIiKhEZgSOZ0ZvdUdR1J9e9ax7N9t3pdtLOodudJOM58MnMcgjr5biPlRuhQx4q4snuNZh0q1uDbqV3zypjmdi+xCwIBwB1x+d8OqHtC0/UdPs5J7DUbiRApEyTFZGVT05kb4BBXP+PlVI9tWiXVpqY1CAuqPsKypkcuRRtwSO2QMjPfJFTHB/tvjul+y6vGuJRyzKOkbBvCRIo93OfeXp8B3qb2tAsfEV3qU97Y2theGAPZiadyqvgZA3eIdWJOMZ7mqTx/xjqmnagLWPU5ZF2RtuaOIHLd+gXFbhDp8SyCRUAcRCEN1zywdwXv2z1r579t5/pwf2cNQpWKNG12HVrC8s2/Gb3FtLcxwyB441ZSx6A7RgqQCMjGDWn7qZXtpHMAJUDBXWQA+Tqdynp5gjNL76jWTRg3tN4w1TS77kRalJIhjWRS6RbhnIwcLg9u9bTw1YTQwgXF29zI2GLOEUA4GQoQDw59cmsD/AAgj/Sqf8sn8Xr6Igfwr8h/CpctiKE9ZsZJ4ikVy9u+QRIgRiPgQ4II//ZrCOCOMtWv9TWzk1N0XMm5lSPOEBJxlcZOPOt/3183eyI/6Qj53H91qKQovvth1W/0yOKa11GXEjiMoyREAhM7gducnaSR6npinPAdrqWo6fHcvrM8byFsKsUBUYYqO65Pb1FMPwi2/mNt/zB/uNVXtOPkg4dis0WXnSsybtjKiqZMthz0Jx08OcZqU7QL7wvFqj3V9ZXmovujSF4Zo0jB2sX8QVlxg4wQfQ9fOqPwXxhq19qYs5NTdBmQM6xxE+AHtlcdcVuyWqCUyhRzCoQt5lASwHyBYn6182cAaulrrzSyhyqtcZ2I0jddw91ATUKVijTePNN1iytXubXV5JliG50eKINt82BVcHHcgjtmtOs5S0aEnJKKT88A1nPAHESatcam7IeS/JhEb/wD8wkikEA9C2SSPjWhphQAOgAAHyHQVDlQocbqKR30VGsmhvzKz29fdNMfWZ/3Hb/hV45lUi/TE8w/3pP0YBh/GvP8AictWFe/8m5w6qQjRRRXnTeCkbfWLcwPGb9bdxLMD/N+eCGKEdwVIynbtnB7qKgdW1oyZSE4TszjoX+CnyX9bz8vWotRgYHSu34epcO3kfdVR0MPhL4mGrI9K7eZc4p7IA51WM58ODp8e3l7i+3HL+Xw6Zxns/TW7ARlW1FHdvCztZ949vubQnu7/AMpg5GRWfUV1/wDPl5GX/wA7i/e/oXGa5tHjw2ro0m1lLmwQ5Bz02lO2dp7/AJgplqszy3UctiXn5EUKc1ISq8xAc+DGB3B2gYGardaT7N49tozH8+ViPkAF/wADR8Q8y0tUYM3BR8LSzwep9Ka23TvoVu81DUpVZZIWIcYb+bKGOf1guc/GmVvbXscUkSQTBJcbxymOcduuMitc5tHNrG4Ju22a8fF5xWlY4Je5/kyK1tL2NJESCYLKu1xymOR38x0+leafZ3sDiSGKdHHmI27eYIIwR8DWvc2jm1HLj5su/Gsru4R367Pf37mT6gl9OAJLd8KSQFtxH1PQnwKM1qui5W2gVgQRDGCD3BCKCD8c13zaOZWSFRt2c/i+MlxKjFxSSuq26mKfhEtm5tf7F/79aBaaH9q0zTCAu+D7LMpPkqhd4B+K56fKoriz2XHUphJc37+EFUVYkARCScd+vfue9SNrwlexQLDHrEioihFxBDuCjoBu79B51tPLHSkmc/S7J+HicSag9pGA3KhEkrZ912YBEx67csfpVWjS9vNSurmyuYYkhxZKZIjLnbh5SvUY8ZwfXb8KW4a9n5sVuTFeyNNcbczOisykEknBPUnce9P+DuF5NPQx/bGmiJZgrRqrB2OWbcDk59D61XmJdGNLMa9p2j3dhqMdzLLG8kuJlkjTlrzEIB8JJ6jCn47q2jWuOOXpKX8WCGELkEZwrMokX5gFgPiKi+NfZ4dTdTNesqISY0WJPDnGctnJ7edIw+zZl06Sw+2s8LshXdGoMYDh3CkHz8s9AetWeWLStjSyw8UcGWWqRAzICSoMcyYDhSMqQ3mvXODkVlnsm0mWy1+e3DblijlR2HQFQRsJHz29Kvmm8K31pHybTUl5I6IJ4BK8Y9FYOuQPQipDhLhGOwEjB2mnmbfNM+NznvjA7Lkk4+NRzUk1Y0jj2jP/AETef2Df4Vm/4OjYN58ov/OtE4s0GS+hMK3ZgjddsgWNWLjIONzHIHTsO9V/hH2Ztpshe2v3w+0SI0KEMAc475B6nqPWiyLS1Y0uzRuZRzKbcyjmVi5haj5/9plnNZa9zbXo8pWaIgfnt4Dj47gfvrU+JeEV/EDWaDJhtwV+MkfjJ/6iG/7qea/wlHd3lncuQDauzYxneDgqM+W1hn6mrCX9ayPNsiukxz8H+1eR5ZXOUt1KRDyV5SGkI+kY++tI9pD/ANEXv9g38RSfBvC6adC8SNu3zPJnGOhPhX6KAK64t0CS+hMK3bQRuCJAsasXGQQMscgdPLvR5U5WNOxnf4O6gi9DAEEQgg9QR+UBBHpV4S6Gi6WqEKziVo4I8nDmSQmJc9+ikZ+RqI4b9mEmnlzaanInMxuzBE4OM4949xk/fStx7Nnnu4bi71KWcwurqhjRU6ENgBTgZIHUDyq0skW7vYKLLBpHEC3dzf2k6o3IkChSoIaFlBG4HofFuH3VlPth9mtvZRrdWn5NWkCPFnKgkEgoT1A6Y2/dV4ufZ2/26a+gvnhuJHyuEDR7Nqgo6k+LJGe48vSlr/gma9kjOp3izRRNvWGKLlIzdsuSzE9PLp3PrULIk7saSxcEyudNtObnf9njznv7oxn44xWIe2w/02P7OGt9djtIU7TjAOMgHy6fD0rONc9jv2ydp7jUZGkbGSIkUAAYAAB6AAUhlSdsOLNUMlecyonSIJoo9s9xz2B6OUWM49CF6E/H4095lYuYWowP2+n+lE/5ZP4vX0FBJ4V+QrMeIfZEb+czXWoyM5AXpCigKOwAB7f51N3HC188XKOsyhdu3KwRK+MY94HOfjWWWSLSVlVFkxoXE/2q7u44ypitmjjDDu0pDGTr2wOg+YNYl7Jj/pAPnP8AwatU4b4GawtJILW8ZXkk5hlMaMw6BcBSceWc/GoLR/Y59kuFuINRlWVSSGMSNnPQ5BPUHJqVkir3GlnP4QzZsrf/AJg/3GpXg7Qft3DCQALvO8xluyuJCVOfLzH1qT4w4Ak1LatxfsETBVFhQDdjazE5yc9enlmn3B3CkunIIlvWlgXcRG0SAgnr0cHOM9cVHNWnruNO5cBJXzx7LG/0iP8AWuP4NW6anHLJGVhn5Lns+xZCPXAbpn41n2kex37LcC4g1KVZRkhjEjd+hyCcHOTUQyJJ2w4sudrp6WVzfXblEhmWOVj2wyKwkYj45B+JJp9wzrbXdpFcMmzmrvC5zhSTt6+pGD9aqGv+z+5vk5dzq0zJnOxYY0UnyyFIz9at+l2iwQRwocrFGsYJ7kKAuf3VDyKupKRKcyimokoqvMJoa8yq5xHBtlWTycCNvgwyUP1BK/Ramt9JXcKyIyOMqwwfX4EfEdwfUVy8tZIuL7mePsuysM4AJJAAGST0AHqarGq6uZ8qmRF9xk+fonw7nz6dKccTQzpII5v9X3QjtLj85v1h+h2Hfr5RNaeDheX7Uup6jw3go5Es0912X5/AUUUVuHoQoorwnHegOkjZiFQZZiFUerHoB99a9pNmIII4lOdigZ9T3Y/U5NVPg7h4oRPMMNj8mp7qD3c/rEdAPIfE9LdzKupadjxnivFriMijD9Mfqx1zKOZTXmUcyp5hyKHXMo5lNd9HMpzBQ65lHMprzKN9OYKKx7ROMXsUgMeesytLgZxACA+f6xYAV37QOKTa28EiOyxyzoskiAFliILEr5ZIHf49OuKh9ds/tyX7GSWNQgiVDCTuVMurDchbDSFvcPkKacPay7afbQXtpK6KzQTq0LsRGFJikxjOB0GR1GK2lVJ+XX7mNkhqvEE0FpdXVpdtcwGKPksSrtExYrJnoCSAQRu7edPdFvvtJWSz1GWWAwyCQMymWKXA2N1GQT4uhyMjp0qtaPphspLuS0hlls3aFBGyMxcE/ltqsASqqSMkde3Wneg8ORR6rzdPWRLcwPzgyuib26IihwCT2YjrjFWcopP126P+SKZI+z/Vrm70yWae7laQtIqsNg2bRkFQFxn1zmmGpa3dpPpUa3swW7jUzf6vJOFYkeHp7xH0FI8E3jWVnNZzQy88SSBFEbkSbhhSrAbdufMnoOtN+MdNBudMikikkjgjCTlI5GUAqi53KP1SenUVKa5jXbf7DsWbgjiO4lu723lk50du4EcpChjkkbWKgKT09PI0Jxq348+yMSIWh2J06GdfExB+WU+YqC4KvJtM+02k8MrxxFpYJEiYiQd9uVHvHoR8cjyFR3E+lzJbWV1E8ss6S83YIcEFjzJR4U3YDdPGe2ajZza7Pp8uo7E7x9xPeWF7HLC7yWwRXniwu0KWMeQcbhn59Dj1qRuOLRG812s7yW4skuEjyuwszsgHbI6qBjPQ7q9W8iurza8UhjmsthDxSBcly5RiRgNjyqraTwHLH+MbIsTHJCv2d2ztxvZwM9shhgj4586hSjVS2a+xNPsWfRft11p4uReulzKjSRoAnIXvsTYVPQgDxE5yc1H6lq91HqdlBJeyxRzWokmGYxtkVWDYYr0GUyfrS3CfEZt7KO3mgmFzCvL5Qjc7yCdpV8bNp6eInAqL4nVZdZtWntmeJICk35J5Yw53nbkLhgNw6j91FL2mmttxWxduFZZSru87zRSFJIGk2bxGVBIOwAdGz5edQ9pr819qlxbxzPDb2igMY8B5JScdWIOFGG6D9GnfCeobg0UcciwW6RxxtIjRs58W4gNg7QNo+eagLCJtN1W6klRzb3eHWVUZwrg52sEBI95uvyqilvLzrb17ia6DziPiS70u2uXlk55aSOO0Zgo6MpJ3BQMsuDn1wK84m1K7021hu/tUk5DILiOTbscN3KAAbCD0GPrmkuOLCXVLB+RE6mKRZId/habAIbwNgqPEcbupx2HSm3GF42pWUVrbRyc2V4zIGjdBCF6sXLAAYPkD18qvGSdX57+vW5DXUU1zi24ttTgcTs1jKYg6NtwplUlTnGQABnv5GleOOJ7pL+2ht52iiaZYZSoXczthmGWBxtUr9WPpTbiTSVuYru1RZC8dvByiY3AZ4VbIDEYLYIGAfzqjNatZUGl8xJZJVmFxcssbtgtsJJKjuAMY7+GrRlF167XZDTJO81m7/Gt3bi/lSKK2aZP9X4WCqwySvVcntXsfH102gG5P+0szRoyrjO05MmO3RQ2fLpTSOxjuNfmee3aSB4gis8UnLLgL5kY8j1PSrBfW63F0YFLwxQW7KNsIKNzPDIF3oU8KADp18ZqHOKpNdkxTJC/1t7jSTc20rROYOcrLtJDAZKncCMZBU1WdE41uJ7K5guJngv7XJLDaGdQwGcEEHvg4H6JqN4TvJIdMvbSWKY7BIIDyZfyivlRtG31649G+FP8Aj/hkzcq/swwcbRKArKzxEgZK4zkDoQR2+VE4xlpfnsxu1Y+1/V7qx1S1El3K1lOdhB2eGT3cM233SSrfU+lWXh6WSR55mnd4XkKwI23aEXozjABwzBsZPugetVr2vQmWw2JG8khlUoERnIxncfCDjofP1q06FODaw7QVAiQYKlCMKARtOCMEVilk/wBal8CyW9Fc03VbltdntmupTBHEJVTwYydnhJ252jcemfSu/atrVxa20UtrcPExmEZxtIKkMeoYHqMVE2d9y9eup3jmETQCMOIZSCw2ZAwv6p6+eKY8falNe2S7beb/AGzMacl9/JRSpdhjpliSM+orKv1x8qRV9GSnGfEN3YXNu6XMj26iM3CvsOQzFM9FBGcHz74pX2mcV3MJhFnOY13oJGUKSeZnYo3Aj3VZvqtd67HHfPLAFf8AK2QVGMUgUSB2kUZIwG7dPnVW1zT510uzSSOWS4aZJpAI3Yqiry1DbQcFVCjB696mDi9N9Q09y06hqlymuQWq3c3JeHmMvgyWG/pnbnB2jPzNMtQv7+C8063kv5ibkEz4EQ2t6LhegHbzzivNRud3EFtOscpiWHYX5Um0M2/Azt/WHyzXXGchOsWDiORkgJMjLHIyrk9OqjH3VClul/H5Ffc84m1K/tGsY2vpczXLxSN+T8Ue9dj+7gNtbB+VS093cci8mgvpniSGTls3LLJPEzBtpC9UOB3+NRPtPXm3FioieRY5t8uIndQhKd8Ag5wenwpSe+RLa5tbWCXkcmd88iRRzJDiOKMYyQNzHOO2KjVcYv11FbsawcVX0OkwaiblpjvxNFIE2MhcoNpVQVYYHXPnWmWV+ssSSJ7siK4+RAI/jWR21rNPokOnx28omZ/GXjZEiUOW3MzAD06DJrUNNthDDHEDkRoqA+u0Bc/uqmaSXvt/ItFEmJK8puJKK1+YWobb6N9I7qN1aWszUeXtqkyFJUDKfI/xHmD8RVP1LgyRCTAeYv6LEBx9ezfuPz71cd1G6pWRo2MHEZeHd43X2Muuo2iOJVaM/rAj9/b99NxeRntIp+RB/hWs7qN1X5q8vXyOqvGstbxX1M5stEnm9yJsfpN4F/8At1+4GrVovCSQkPKRJIOo6YRT6gHqT+sfoBU5uo3VDy+RpcR4hnzrTJ0vJC2+jfSO6jdVNZz6Ft9G+kd1G6msULb6N9I7qN1NYoW30b6R3UbqaxQtvo5lI7qN1NQoW30b6R3UbqaxQtzKOZSO6jdTUKFt9HMpHdRupqFC3Mo30juo3U1ChbmUcykd1G6moULb6N9I7qN1NQoW30cykd1G6moULcyjmUjuo3U1ChbmUb6R3UbqahQtzKN9I7qN1NQoW30b6R3UbqahQtzK830luo3U1ChbfRvpHdRuprFC2+jmUjuo3U1ChbfRzKR3UbqahQtvo30juo3U1ihcPRSIavKnURR//9k="/>
          <p:cNvSpPr>
            <a:spLocks noChangeAspect="1" noChangeArrowheads="1"/>
          </p:cNvSpPr>
          <p:nvPr/>
        </p:nvSpPr>
        <p:spPr bwMode="auto">
          <a:xfrm>
            <a:off x="63500" y="-379413"/>
            <a:ext cx="3848100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4" name="AutoShape 10" descr="data:image/jpeg;base64,/9j/4AAQSkZJRgABAQAAAQABAAD/2wCEAAkGBhIREBUUEBAVFBUVFRoWFxgYFxcWFxgXIB8dFxgaHRwXICceIxkjIBocIDIgIycpLCwsGB8xNTAqNScrLCoBCQoKDgwOGg8PGi4lHyQsKS0qKSwtLCwpLiw0MiwpLCwsLy0pKSwqLywsLS8sKSwsNS0pLywpLCw1LCw0LCosLP/AABEIAFABlAMBIgACEQEDEQH/xAAcAAABBQEBAQAAAAAAAAAAAAAAAwQFBgcCAQj/xABIEAACAQMCBAMFAgkICgMBAAABAgMABBEFEgYTITEiQVEHMmFxgRSRCBUjQlJik6GxFiQlcnOywdEmMzRjZHSCksLhg6LwU//EABoBAQACAwEAAAAAAAAAAAAAAAABAgMEBQb/xAAwEQACAgECBAMHBAMBAAAAAAAAAQIRAxIhBBMxQQVR8CJxgZGhsdEyUmHBFCPhFv/aAAwDAQACEQMRAD8A3GiiigCuJp1RSzsFUdySAB9TUJxDxStv+TjAeYjOD7qA9mcj9yjqfgOtUi6uHmbfM5kby3e6v9Vew/j8a5vF+I4uG9nrLy/Jnx4JT37F4n40tF92RpP6iMw+/G0/Q0pY8URzKWihnYBip/JkeIdx1NUA1PcJO3LIBPWe46b9mcbMdfrWpwnik802pRVJduvVL+zJk4dQWzLT+OP+Hn/Z/wDuj8cf8PP+z/8AdNRr2H5a4chMjr1JwMZJwCTk9Pl16060/UDI7DpgIpHQg5Oc9/TGK6kOJxzlpT36Gu8bSth+OP8Ah5/2f/ul7LUFlLAK6lCAQ67T1GRTqo+y/wBon/8Aj/u1slCQooooAooooAooooAooooAooooAooooAooooAooooAooooAooooAooooAooooAooooAooooAooooAooooAooooAooooAooooAooooAooooDjdUZxFrX2aEsMF2OyMHsWPmf1QMk/AU931RuK7syXRH5sShR/Wbxufu2D760OL4rkYXNde3vM2PHrkkRHXqWYsxJZmPdmPcn4/wGB5V7RRXiHJydvqdVKgq28BQq1vJuUH+cSdwD6etVKpzhniW3s4AJ32me8ljjHq2N33dMZ9WHrXa8FSeaV/t/tGrxX6F7y1a1JyYHkSJGKDcQR+aPexjzC5+6oyLidcyZ5Y5cmCwBwYNu/eMdTn3enTPSmtt7TLOUhdso3rnxJjz2lD16OO5HkCPWoa04w0dkAAljBC2illKEjBmXac+WB19SvrXppQldxMOGeFRrInfmvXqy4QcUwOoZCxyjPjaQ2FyD0OD3GPu9aj4uKIY5naTevMSJwNjMQCvnt6ZqGXiywlQSZuZlQDLEDId8qq4OG3EMRhRjp17U3ubiFNSgiJY7ktwodSSVwwAbAxny61g4jLlxwuKTdpFuXhm6x33+W/roWr+W1r+lJ+zf/Kj+W1r+lJ+zf8Ayqg63rdvHczJuI2yMuAj4GPIYGKfaZqED2VzIGJ5e3cTGegJ6bSRnPfOPhXMXiHFObjoW19n2+JkfB1FSp7128/gW/8Alta/pSfs3/yr3+W1r+lJ+zf/ACqqcNataGKeUlmMKbjmMkKpOMgMOrU30KaO+nZVk24BkYlCgC/DIC1b/O4pqNQVy7U/ruQ+Eq7Tpddv+Fz/AJbWv6Un7N/8qmbe5V0V1OVZQwPqCMj9xrP9etbW3i5kd2jgEAqGV269MgJk/uq3aDJ/NYP7CL+4tbvDcRmlKUc0Uqqq+Jgy4VBJq9/MyP2ucUalpd0i2+oyGOZWkCskWU8RG0EL1XtjPX51cNF0HUrmyhmGuTrJLCkmOTAUBYBsY2hsDPrVA/COP85tP7F/79Sq+0GN4tIsYVlDGS0MjMjRrtTb0XdgsC2Oo6YHxrfvY1y5ezC/v2N7DqU3Nlt7gRg4AG0ruBGAOhyD19atWv6ytpazXD+7FGz/ADIHQfU4H1rqK0jSSSRUAeUqXPXLFRtXPyHSqr7QIPtjW2nbiBcu0kxHQiCIbj97lB99V1E0IexjjN9QsG58m+eGQq5Pcq3jQ/Luv/RVs4j11bO0muHGREhbHqfzR9TgfWsB9jmpPp+svay9ObugYeXMUkofvBH/AFVtvHGite6fcW6Eb5I/BnoN4IZQfgSMfWpcqZFFY4HtLrVLMXtzqdzG8zPsS3ZY44lBKgbSp3HpnxZrjh3UtSjv7+C9uTJ9ns90LBQqsuWKyFR03+R/q4rIuFOP7/RJWhKkorHmW8mQA3mQe6t8R0Poa3fg/imx1ZXniTEvL5EyN76xkk7Tg4KE5ww+PapboFOsX1n8TyahcarIhEJmiiWOI5X80uSv5w64HkR1pj7Mtb1XV1uQdWkhaEJsxFEyktu94EZx4R2NaFx/AseiXUcahUS1KKo7BQAqjr6AYrOvwbm63vyi/wDOo1bWKL/7LNRvZIbpNRk5k0F20OcADARCMYA6HOQfjXPtauL2Cya6sbp4mhwXQKjK6EgE+IEgrn5YzVqtrSONpGRArSvvkIz4m2hMn47VA6elcatYrcQSwv7ssbRn5MMZ+nf6VGsmjOfYvxFd6ilxJdX8jtGeWIwsYChhlZMhc7shgPLp51VONuMNW03UvsralIYiUZZDHFu5bdyfDjI6j6U09h+oNZ6vJaydDKrxMP8AeRncP4MPrSPtbsXud+pZJja6e1jHkI4xtVh/WdZP3etWvcg2XjETW+kyPHqEqyQRmQTbYy0p67VYbduGJA8IHlUNxFb6jbaN9o/GcouYYjLJ4ItjE7SUxtyNvUA/PPwjrPXPxjpmk2+ctcSos3xjtvHLn5lE/wC6rZ7TG/oi9/sG/iKjUKM99letanq5uObqs0Qh2Y2RwnO7d33L5bf31P3qatY6nZLJqLXNpcTctsxxowbBO1to8wCQR6H6557HeNIdNivZJklfIiKhEZgSOZ0ZvdUdR1J9e9ax7N9t3pdtLOodudJOM58MnMcgjr5biPlRuhQx4q4snuNZh0q1uDbqV3zypjmdi+xCwIBwB1x+d8OqHtC0/UdPs5J7DUbiRApEyTFZGVT05kb4BBXP+PlVI9tWiXVpqY1CAuqPsKypkcuRRtwSO2QMjPfJFTHB/tvjul+y6vGuJRyzKOkbBvCRIo93OfeXp8B3qb2tAsfEV3qU97Y2theGAPZiadyqvgZA3eIdWJOMZ7mqTx/xjqmnagLWPU5ZF2RtuaOIHLd+gXFbhDp8SyCRUAcRCEN1zywdwXv2z1r579t5/pwf2cNQpWKNG12HVrC8s2/Gb3FtLcxwyB441ZSx6A7RgqQCMjGDWn7qZXtpHMAJUDBXWQA+Tqdynp5gjNL76jWTRg3tN4w1TS77kRalJIhjWRS6RbhnIwcLg9u9bTw1YTQwgXF29zI2GLOEUA4GQoQDw59cmsD/AAgj/Sqf8sn8Xr6Igfwr8h/CpctiKE9ZsZJ4ikVy9u+QRIgRiPgQ4II//ZrCOCOMtWv9TWzk1N0XMm5lSPOEBJxlcZOPOt/3183eyI/6Qj53H91qKQovvth1W/0yOKa11GXEjiMoyREAhM7gducnaSR6npinPAdrqWo6fHcvrM8byFsKsUBUYYqO65Pb1FMPwi2/mNt/zB/uNVXtOPkg4dis0WXnSsybtjKiqZMthz0Jx08OcZqU7QL7wvFqj3V9ZXmovujSF4Zo0jB2sX8QVlxg4wQfQ9fOqPwXxhq19qYs5NTdBmQM6xxE+AHtlcdcVuyWqCUyhRzCoQt5lASwHyBYn6182cAaulrrzSyhyqtcZ2I0jddw91ATUKVijTePNN1iytXubXV5JliG50eKINt82BVcHHcgjtmtOs5S0aEnJKKT88A1nPAHESatcam7IeS/JhEb/wD8wkikEA9C2SSPjWhphQAOgAAHyHQVDlQocbqKR30VGsmhvzKz29fdNMfWZ/3Hb/hV45lUi/TE8w/3pP0YBh/GvP8AictWFe/8m5w6qQjRRRXnTeCkbfWLcwPGb9bdxLMD/N+eCGKEdwVIynbtnB7qKgdW1oyZSE4TszjoX+CnyX9bz8vWotRgYHSu34epcO3kfdVR0MPhL4mGrI9K7eZc4p7IA51WM58ODp8e3l7i+3HL+Xw6Zxns/TW7ARlW1FHdvCztZ949vubQnu7/AMpg5GRWfUV1/wDPl5GX/wA7i/e/oXGa5tHjw2ro0m1lLmwQ5Bz02lO2dp7/AJgplqszy3UctiXn5EUKc1ISq8xAc+DGB3B2gYGardaT7N49tozH8+ViPkAF/wADR8Q8y0tUYM3BR8LSzwep9Ka23TvoVu81DUpVZZIWIcYb+bKGOf1guc/GmVvbXscUkSQTBJcbxymOcduuMitc5tHNrG4Ju22a8fF5xWlY4Je5/kyK1tL2NJESCYLKu1xymOR38x0+leafZ3sDiSGKdHHmI27eYIIwR8DWvc2jm1HLj5su/Gsru4R367Pf37mT6gl9OAJLd8KSQFtxH1PQnwKM1qui5W2gVgQRDGCD3BCKCD8c13zaOZWSFRt2c/i+MlxKjFxSSuq26mKfhEtm5tf7F/79aBaaH9q0zTCAu+D7LMpPkqhd4B+K56fKoriz2XHUphJc37+EFUVYkARCScd+vfue9SNrwlexQLDHrEioihFxBDuCjoBu79B51tPLHSkmc/S7J+HicSag9pGA3KhEkrZ912YBEx67csfpVWjS9vNSurmyuYYkhxZKZIjLnbh5SvUY8ZwfXb8KW4a9n5sVuTFeyNNcbczOisykEknBPUnce9P+DuF5NPQx/bGmiJZgrRqrB2OWbcDk59D61XmJdGNLMa9p2j3dhqMdzLLG8kuJlkjTlrzEIB8JJ6jCn47q2jWuOOXpKX8WCGELkEZwrMokX5gFgPiKi+NfZ4dTdTNesqISY0WJPDnGctnJ7edIw+zZl06Sw+2s8LshXdGoMYDh3CkHz8s9AetWeWLStjSyw8UcGWWqRAzICSoMcyYDhSMqQ3mvXODkVlnsm0mWy1+e3DblijlR2HQFQRsJHz29Kvmm8K31pHybTUl5I6IJ4BK8Y9FYOuQPQipDhLhGOwEjB2mnmbfNM+NznvjA7Lkk4+NRzUk1Y0jj2jP/AETef2Df4Vm/4OjYN58ov/OtE4s0GS+hMK3ZgjddsgWNWLjIONzHIHTsO9V/hH2Ztpshe2v3w+0SI0KEMAc475B6nqPWiyLS1Y0uzRuZRzKbcyjmVi5haj5/9plnNZa9zbXo8pWaIgfnt4Dj47gfvrU+JeEV/EDWaDJhtwV+MkfjJ/6iG/7qea/wlHd3lncuQDauzYxneDgqM+W1hn6mrCX9ayPNsiukxz8H+1eR5ZXOUt1KRDyV5SGkI+kY++tI9pD/ANEXv9g38RSfBvC6adC8SNu3zPJnGOhPhX6KAK64t0CS+hMK3bQRuCJAsasXGQQMscgdPLvR5U5WNOxnf4O6gi9DAEEQgg9QR+UBBHpV4S6Gi6WqEKziVo4I8nDmSQmJc9+ikZ+RqI4b9mEmnlzaanInMxuzBE4OM4949xk/fStx7Nnnu4bi71KWcwurqhjRU6ENgBTgZIHUDyq0skW7vYKLLBpHEC3dzf2k6o3IkChSoIaFlBG4HofFuH3VlPth9mtvZRrdWn5NWkCPFnKgkEgoT1A6Y2/dV4ufZ2/26a+gvnhuJHyuEDR7Nqgo6k+LJGe48vSlr/gma9kjOp3izRRNvWGKLlIzdsuSzE9PLp3PrULIk7saSxcEyudNtObnf9njznv7oxn44xWIe2w/02P7OGt9djtIU7TjAOMgHy6fD0rONc9jv2ydp7jUZGkbGSIkUAAYAAB6AAUhlSdsOLNUMlecyonSIJoo9s9xz2B6OUWM49CF6E/H4095lYuYWowP2+n+lE/5ZP4vX0FBJ4V+QrMeIfZEb+czXWoyM5AXpCigKOwAB7f51N3HC188XKOsyhdu3KwRK+MY94HOfjWWWSLSVlVFkxoXE/2q7u44ypitmjjDDu0pDGTr2wOg+YNYl7Jj/pAPnP8AwatU4b4GawtJILW8ZXkk5hlMaMw6BcBSceWc/GoLR/Y59kuFuINRlWVSSGMSNnPQ5BPUHJqVkir3GlnP4QzZsrf/AJg/3GpXg7Qft3DCQALvO8xluyuJCVOfLzH1qT4w4Ak1LatxfsETBVFhQDdjazE5yc9enlmn3B3CkunIIlvWlgXcRG0SAgnr0cHOM9cVHNWnruNO5cBJXzx7LG/0iP8AWuP4NW6anHLJGVhn5Lns+xZCPXAbpn41n2kex37LcC4g1KVZRkhjEjd+hyCcHOTUQyJJ2w4sudrp6WVzfXblEhmWOVj2wyKwkYj45B+JJp9wzrbXdpFcMmzmrvC5zhSTt6+pGD9aqGv+z+5vk5dzq0zJnOxYY0UnyyFIz9at+l2iwQRwocrFGsYJ7kKAuf3VDyKupKRKcyimokoqvMJoa8yq5xHBtlWTycCNvgwyUP1BK/Ramt9JXcKyIyOMqwwfX4EfEdwfUVy8tZIuL7mePsuysM4AJJAAGST0AHqarGq6uZ8qmRF9xk+fonw7nz6dKccTQzpII5v9X3QjtLj85v1h+h2Hfr5RNaeDheX7Uup6jw3go5Es0912X5/AUUUVuHoQoorwnHegOkjZiFQZZiFUerHoB99a9pNmIII4lOdigZ9T3Y/U5NVPg7h4oRPMMNj8mp7qD3c/rEdAPIfE9LdzKupadjxnivFriMijD9Mfqx1zKOZTXmUcyp5hyKHXMo5lNd9HMpzBQ65lHMprzKN9OYKKx7ROMXsUgMeesytLgZxACA+f6xYAV37QOKTa28EiOyxyzoskiAFliILEr5ZIHf49OuKh9ds/tyX7GSWNQgiVDCTuVMurDchbDSFvcPkKacPay7afbQXtpK6KzQTq0LsRGFJikxjOB0GR1GK2lVJ+XX7mNkhqvEE0FpdXVpdtcwGKPksSrtExYrJnoCSAQRu7edPdFvvtJWSz1GWWAwyCQMymWKXA2N1GQT4uhyMjp0qtaPphspLuS0hlls3aFBGyMxcE/ltqsASqqSMkde3Wneg8ORR6rzdPWRLcwPzgyuib26IihwCT2YjrjFWcopP126P+SKZI+z/Vrm70yWae7laQtIqsNg2bRkFQFxn1zmmGpa3dpPpUa3swW7jUzf6vJOFYkeHp7xH0FI8E3jWVnNZzQy88SSBFEbkSbhhSrAbdufMnoOtN+MdNBudMikikkjgjCTlI5GUAqi53KP1SenUVKa5jXbf7DsWbgjiO4lu723lk50du4EcpChjkkbWKgKT09PI0Jxq348+yMSIWh2J06GdfExB+WU+YqC4KvJtM+02k8MrxxFpYJEiYiQd9uVHvHoR8cjyFR3E+lzJbWV1E8ss6S83YIcEFjzJR4U3YDdPGe2ajZza7Pp8uo7E7x9xPeWF7HLC7yWwRXniwu0KWMeQcbhn59Dj1qRuOLRG812s7yW4skuEjyuwszsgHbI6qBjPQ7q9W8iurza8UhjmsthDxSBcly5RiRgNjyqraTwHLH+MbIsTHJCv2d2ztxvZwM9shhgj4586hSjVS2a+xNPsWfRft11p4uReulzKjSRoAnIXvsTYVPQgDxE5yc1H6lq91HqdlBJeyxRzWokmGYxtkVWDYYr0GUyfrS3CfEZt7KO3mgmFzCvL5Qjc7yCdpV8bNp6eInAqL4nVZdZtWntmeJICk35J5Yw53nbkLhgNw6j91FL2mmttxWxduFZZSru87zRSFJIGk2bxGVBIOwAdGz5edQ9pr819qlxbxzPDb2igMY8B5JScdWIOFGG6D9GnfCeobg0UcciwW6RxxtIjRs58W4gNg7QNo+eagLCJtN1W6klRzb3eHWVUZwrg52sEBI95uvyqilvLzrb17ia6DziPiS70u2uXlk55aSOO0Zgo6MpJ3BQMsuDn1wK84m1K7021hu/tUk5DILiOTbscN3KAAbCD0GPrmkuOLCXVLB+RE6mKRZId/habAIbwNgqPEcbupx2HSm3GF42pWUVrbRyc2V4zIGjdBCF6sXLAAYPkD18qvGSdX57+vW5DXUU1zi24ttTgcTs1jKYg6NtwplUlTnGQABnv5GleOOJ7pL+2ht52iiaZYZSoXczthmGWBxtUr9WPpTbiTSVuYru1RZC8dvByiY3AZ4VbIDEYLYIGAfzqjNatZUGl8xJZJVmFxcssbtgtsJJKjuAMY7+GrRlF167XZDTJO81m7/Gt3bi/lSKK2aZP9X4WCqwySvVcntXsfH102gG5P+0szRoyrjO05MmO3RQ2fLpTSOxjuNfmee3aSB4gis8UnLLgL5kY8j1PSrBfW63F0YFLwxQW7KNsIKNzPDIF3oU8KADp18ZqHOKpNdkxTJC/1t7jSTc20rROYOcrLtJDAZKncCMZBU1WdE41uJ7K5guJngv7XJLDaGdQwGcEEHvg4H6JqN4TvJIdMvbSWKY7BIIDyZfyivlRtG31649G+FP8Aj/hkzcq/swwcbRKArKzxEgZK4zkDoQR2+VE4xlpfnsxu1Y+1/V7qx1S1El3K1lOdhB2eGT3cM233SSrfU+lWXh6WSR55mnd4XkKwI23aEXozjABwzBsZPugetVr2vQmWw2JG8khlUoERnIxncfCDjofP1q06FODaw7QVAiQYKlCMKARtOCMEVilk/wBal8CyW9Fc03VbltdntmupTBHEJVTwYydnhJ252jcemfSu/atrVxa20UtrcPExmEZxtIKkMeoYHqMVE2d9y9eup3jmETQCMOIZSCw2ZAwv6p6+eKY8falNe2S7beb/AGzMacl9/JRSpdhjpliSM+orKv1x8qRV9GSnGfEN3YXNu6XMj26iM3CvsOQzFM9FBGcHz74pX2mcV3MJhFnOY13oJGUKSeZnYo3Aj3VZvqtd67HHfPLAFf8AK2QVGMUgUSB2kUZIwG7dPnVW1zT510uzSSOWS4aZJpAI3Yqiry1DbQcFVCjB696mDi9N9Q09y06hqlymuQWq3c3JeHmMvgyWG/pnbnB2jPzNMtQv7+C8063kv5ibkEz4EQ2t6LhegHbzzivNRud3EFtOscpiWHYX5Um0M2/Azt/WHyzXXGchOsWDiORkgJMjLHIyrk9OqjH3VClul/H5Ffc84m1K/tGsY2vpczXLxSN+T8Ue9dj+7gNtbB+VS093cci8mgvpniSGTls3LLJPEzBtpC9UOB3+NRPtPXm3FioieRY5t8uIndQhKd8Ag5wenwpSe+RLa5tbWCXkcmd88iRRzJDiOKMYyQNzHOO2KjVcYv11FbsawcVX0OkwaiblpjvxNFIE2MhcoNpVQVYYHXPnWmWV+ssSSJ7siK4+RAI/jWR21rNPokOnx28omZ/GXjZEiUOW3MzAD06DJrUNNthDDHEDkRoqA+u0Bc/uqmaSXvt/ItFEmJK8puJKK1+YWobb6N9I7qN1aWszUeXtqkyFJUDKfI/xHmD8RVP1LgyRCTAeYv6LEBx9ezfuPz71cd1G6pWRo2MHEZeHd43X2Muuo2iOJVaM/rAj9/b99NxeRntIp+RB/hWs7qN1X5q8vXyOqvGstbxX1M5stEnm9yJsfpN4F/8At1+4GrVovCSQkPKRJIOo6YRT6gHqT+sfoBU5uo3VDy+RpcR4hnzrTJ0vJC2+jfSO6jdVNZz6Ft9G+kd1G6msULb6N9I7qN1NYoW30b6R3UbqaxQtvo5lI7qN1NQoW30b6R3UbqaxQtzKOZSO6jdTUKFt9HMpHdRupqFC3Mo30juo3U1ChbmUcykd1G6moULb6N9I7qN1NQoW30cykd1G6moULcyjmUjuo3U1ChbmUb6R3UbqahQtzKN9I7qN1NQoW30b6R3UbqahQtzK830luo3U1ChbfRvpHdRuprFC2+jmUjuo3U1ChbfRzKR3UbqahQtvo30juo3U1ihcPRSIavKnURR//9k="/>
          <p:cNvSpPr>
            <a:spLocks noChangeAspect="1" noChangeArrowheads="1"/>
          </p:cNvSpPr>
          <p:nvPr/>
        </p:nvSpPr>
        <p:spPr bwMode="auto">
          <a:xfrm>
            <a:off x="63500" y="-379413"/>
            <a:ext cx="3848100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6" name="AutoShape 12" descr="data:image/jpeg;base64,/9j/4AAQSkZJRgABAQAAAQABAAD/2wCEAAkGBhIREBUUEBAVFBUVFRoWFxgYFxcWFxgXIB8dFxgaHRwXICceIxkjIBocIDIgIycpLCwsGB8xNTAqNScrLCoBCQoKDgwOGg8PGi4lHyQsKS0qKSwtLCwpLiw0MiwpLCwsLy0pKSwqLywsLS8sKSwsNS0pLywpLCw1LCw0LCosLP/AABEIAFABlAMBIgACEQEDEQH/xAAcAAABBQEBAQAAAAAAAAAAAAAAAwQFBgcCAQj/xABIEAACAQMCBAMFAgkICgMBAAABAgMABBEFEgYTITEiQVEHMmFxgRSRCBUjQlJik6GxFiQlcnOywdEmMzRjZHSCksLhg6LwU//EABoBAQACAwEAAAAAAAAAAAAAAAABAgMEBQb/xAAwEQACAgECBAMHBAMBAAAAAAAAAQIRAxIhBBMxQQVR8CJxgZGhsdEyUmHBFCPhFv/aAAwDAQACEQMRAD8A3GiiigCuJp1RSzsFUdySAB9TUJxDxStv+TjAeYjOD7qA9mcj9yjqfgOtUi6uHmbfM5kby3e6v9Vew/j8a5vF+I4uG9nrLy/Jnx4JT37F4n40tF92RpP6iMw+/G0/Q0pY8URzKWihnYBip/JkeIdx1NUA1PcJO3LIBPWe46b9mcbMdfrWpwnik802pRVJduvVL+zJk4dQWzLT+OP+Hn/Z/wDuj8cf8PP+z/8AdNRr2H5a4chMjr1JwMZJwCTk9Pl16060/UDI7DpgIpHQg5Oc9/TGK6kOJxzlpT36Gu8bSth+OP8Ah5/2f/ul7LUFlLAK6lCAQ67T1GRTqo+y/wBon/8Aj/u1slCQooooAooooAooooAooooAooooAooooAooooAooooAooooAooooAooooAooooAooooAooooAooooAooooAooooAooooAooooAooooAooooDjdUZxFrX2aEsMF2OyMHsWPmf1QMk/AU931RuK7syXRH5sShR/Wbxufu2D760OL4rkYXNde3vM2PHrkkRHXqWYsxJZmPdmPcn4/wGB5V7RRXiHJydvqdVKgq28BQq1vJuUH+cSdwD6etVKpzhniW3s4AJ32me8ljjHq2N33dMZ9WHrXa8FSeaV/t/tGrxX6F7y1a1JyYHkSJGKDcQR+aPexjzC5+6oyLidcyZ5Y5cmCwBwYNu/eMdTn3enTPSmtt7TLOUhdso3rnxJjz2lD16OO5HkCPWoa04w0dkAAljBC2illKEjBmXac+WB19SvrXppQldxMOGeFRrInfmvXqy4QcUwOoZCxyjPjaQ2FyD0OD3GPu9aj4uKIY5naTevMSJwNjMQCvnt6ZqGXiywlQSZuZlQDLEDId8qq4OG3EMRhRjp17U3ubiFNSgiJY7ktwodSSVwwAbAxny61g4jLlxwuKTdpFuXhm6x33+W/roWr+W1r+lJ+zf/Kj+W1r+lJ+zf8Ayqg63rdvHczJuI2yMuAj4GPIYGKfaZqED2VzIGJ5e3cTGegJ6bSRnPfOPhXMXiHFObjoW19n2+JkfB1FSp7128/gW/8Alta/pSfs3/yr3+W1r+lJ+zf/ACqqcNataGKeUlmMKbjmMkKpOMgMOrU30KaO+nZVk24BkYlCgC/DIC1b/O4pqNQVy7U/ruQ+Eq7Tpddv+Fz/AJbWv6Un7N/8qmbe5V0V1OVZQwPqCMj9xrP9etbW3i5kd2jgEAqGV269MgJk/uq3aDJ/NYP7CL+4tbvDcRmlKUc0Uqqq+Jgy4VBJq9/MyP2ucUalpd0i2+oyGOZWkCskWU8RG0EL1XtjPX51cNF0HUrmyhmGuTrJLCkmOTAUBYBsY2hsDPrVA/COP85tP7F/79Sq+0GN4tIsYVlDGS0MjMjRrtTb0XdgsC2Oo6YHxrfvY1y5ezC/v2N7DqU3Nlt7gRg4AG0ruBGAOhyD19atWv6ytpazXD+7FGz/ADIHQfU4H1rqK0jSSSRUAeUqXPXLFRtXPyHSqr7QIPtjW2nbiBcu0kxHQiCIbj97lB99V1E0IexjjN9QsG58m+eGQq5Pcq3jQ/Luv/RVs4j11bO0muHGREhbHqfzR9TgfWsB9jmpPp+svay9ObugYeXMUkofvBH/AFVtvHGite6fcW6Eb5I/BnoN4IZQfgSMfWpcqZFFY4HtLrVLMXtzqdzG8zPsS3ZY44lBKgbSp3HpnxZrjh3UtSjv7+C9uTJ9ns90LBQqsuWKyFR03+R/q4rIuFOP7/RJWhKkorHmW8mQA3mQe6t8R0Poa3fg/imx1ZXniTEvL5EyN76xkk7Tg4KE5ww+PapboFOsX1n8TyahcarIhEJmiiWOI5X80uSv5w64HkR1pj7Mtb1XV1uQdWkhaEJsxFEyktu94EZx4R2NaFx/AseiXUcahUS1KKo7BQAqjr6AYrOvwbm63vyi/wDOo1bWKL/7LNRvZIbpNRk5k0F20OcADARCMYA6HOQfjXPtauL2Cya6sbp4mhwXQKjK6EgE+IEgrn5YzVqtrSONpGRArSvvkIz4m2hMn47VA6elcatYrcQSwv7ssbRn5MMZ+nf6VGsmjOfYvxFd6ilxJdX8jtGeWIwsYChhlZMhc7shgPLp51VONuMNW03UvsralIYiUZZDHFu5bdyfDjI6j6U09h+oNZ6vJaydDKrxMP8AeRncP4MPrSPtbsXud+pZJja6e1jHkI4xtVh/WdZP3etWvcg2XjETW+kyPHqEqyQRmQTbYy0p67VYbduGJA8IHlUNxFb6jbaN9o/GcouYYjLJ4ItjE7SUxtyNvUA/PPwjrPXPxjpmk2+ctcSos3xjtvHLn5lE/wC6rZ7TG/oi9/sG/iKjUKM99letanq5uObqs0Qh2Y2RwnO7d33L5bf31P3qatY6nZLJqLXNpcTctsxxowbBO1to8wCQR6H6557HeNIdNivZJklfIiKhEZgSOZ0ZvdUdR1J9e9ax7N9t3pdtLOodudJOM58MnMcgjr5biPlRuhQx4q4snuNZh0q1uDbqV3zypjmdi+xCwIBwB1x+d8OqHtC0/UdPs5J7DUbiRApEyTFZGVT05kb4BBXP+PlVI9tWiXVpqY1CAuqPsKypkcuRRtwSO2QMjPfJFTHB/tvjul+y6vGuJRyzKOkbBvCRIo93OfeXp8B3qb2tAsfEV3qU97Y2theGAPZiadyqvgZA3eIdWJOMZ7mqTx/xjqmnagLWPU5ZF2RtuaOIHLd+gXFbhDp8SyCRUAcRCEN1zywdwXv2z1r579t5/pwf2cNQpWKNG12HVrC8s2/Gb3FtLcxwyB441ZSx6A7RgqQCMjGDWn7qZXtpHMAJUDBXWQA+Tqdynp5gjNL76jWTRg3tN4w1TS77kRalJIhjWRS6RbhnIwcLg9u9bTw1YTQwgXF29zI2GLOEUA4GQoQDw59cmsD/AAgj/Sqf8sn8Xr6Igfwr8h/CpctiKE9ZsZJ4ikVy9u+QRIgRiPgQ4II//ZrCOCOMtWv9TWzk1N0XMm5lSPOEBJxlcZOPOt/3183eyI/6Qj53H91qKQovvth1W/0yOKa11GXEjiMoyREAhM7gducnaSR6npinPAdrqWo6fHcvrM8byFsKsUBUYYqO65Pb1FMPwi2/mNt/zB/uNVXtOPkg4dis0WXnSsybtjKiqZMthz0Jx08OcZqU7QL7wvFqj3V9ZXmovujSF4Zo0jB2sX8QVlxg4wQfQ9fOqPwXxhq19qYs5NTdBmQM6xxE+AHtlcdcVuyWqCUyhRzCoQt5lASwHyBYn6182cAaulrrzSyhyqtcZ2I0jddw91ATUKVijTePNN1iytXubXV5JliG50eKINt82BVcHHcgjtmtOs5S0aEnJKKT88A1nPAHESatcam7IeS/JhEb/wD8wkikEA9C2SSPjWhphQAOgAAHyHQVDlQocbqKR30VGsmhvzKz29fdNMfWZ/3Hb/hV45lUi/TE8w/3pP0YBh/GvP8AictWFe/8m5w6qQjRRRXnTeCkbfWLcwPGb9bdxLMD/N+eCGKEdwVIynbtnB7qKgdW1oyZSE4TszjoX+CnyX9bz8vWotRgYHSu34epcO3kfdVR0MPhL4mGrI9K7eZc4p7IA51WM58ODp8e3l7i+3HL+Xw6Zxns/TW7ARlW1FHdvCztZ949vubQnu7/AMpg5GRWfUV1/wDPl5GX/wA7i/e/oXGa5tHjw2ro0m1lLmwQ5Bz02lO2dp7/AJgplqszy3UctiXn5EUKc1ISq8xAc+DGB3B2gYGardaT7N49tozH8+ViPkAF/wADR8Q8y0tUYM3BR8LSzwep9Ka23TvoVu81DUpVZZIWIcYb+bKGOf1guc/GmVvbXscUkSQTBJcbxymOcduuMitc5tHNrG4Ju22a8fF5xWlY4Je5/kyK1tL2NJESCYLKu1xymOR38x0+leafZ3sDiSGKdHHmI27eYIIwR8DWvc2jm1HLj5su/Gsru4R367Pf37mT6gl9OAJLd8KSQFtxH1PQnwKM1qui5W2gVgQRDGCD3BCKCD8c13zaOZWSFRt2c/i+MlxKjFxSSuq26mKfhEtm5tf7F/79aBaaH9q0zTCAu+D7LMpPkqhd4B+K56fKoriz2XHUphJc37+EFUVYkARCScd+vfue9SNrwlexQLDHrEioihFxBDuCjoBu79B51tPLHSkmc/S7J+HicSag9pGA3KhEkrZ912YBEx67csfpVWjS9vNSurmyuYYkhxZKZIjLnbh5SvUY8ZwfXb8KW4a9n5sVuTFeyNNcbczOisykEknBPUnce9P+DuF5NPQx/bGmiJZgrRqrB2OWbcDk59D61XmJdGNLMa9p2j3dhqMdzLLG8kuJlkjTlrzEIB8JJ6jCn47q2jWuOOXpKX8WCGELkEZwrMokX5gFgPiKi+NfZ4dTdTNesqISY0WJPDnGctnJ7edIw+zZl06Sw+2s8LshXdGoMYDh3CkHz8s9AetWeWLStjSyw8UcGWWqRAzICSoMcyYDhSMqQ3mvXODkVlnsm0mWy1+e3DblijlR2HQFQRsJHz29Kvmm8K31pHybTUl5I6IJ4BK8Y9FYOuQPQipDhLhGOwEjB2mnmbfNM+NznvjA7Lkk4+NRzUk1Y0jj2jP/AETef2Df4Vm/4OjYN58ov/OtE4s0GS+hMK3ZgjddsgWNWLjIONzHIHTsO9V/hH2Ztpshe2v3w+0SI0KEMAc475B6nqPWiyLS1Y0uzRuZRzKbcyjmVi5haj5/9plnNZa9zbXo8pWaIgfnt4Dj47gfvrU+JeEV/EDWaDJhtwV+MkfjJ/6iG/7qea/wlHd3lncuQDauzYxneDgqM+W1hn6mrCX9ayPNsiukxz8H+1eR5ZXOUt1KRDyV5SGkI+kY++tI9pD/ANEXv9g38RSfBvC6adC8SNu3zPJnGOhPhX6KAK64t0CS+hMK3bQRuCJAsasXGQQMscgdPLvR5U5WNOxnf4O6gi9DAEEQgg9QR+UBBHpV4S6Gi6WqEKziVo4I8nDmSQmJc9+ikZ+RqI4b9mEmnlzaanInMxuzBE4OM4949xk/fStx7Nnnu4bi71KWcwurqhjRU6ENgBTgZIHUDyq0skW7vYKLLBpHEC3dzf2k6o3IkChSoIaFlBG4HofFuH3VlPth9mtvZRrdWn5NWkCPFnKgkEgoT1A6Y2/dV4ufZ2/26a+gvnhuJHyuEDR7Nqgo6k+LJGe48vSlr/gma9kjOp3izRRNvWGKLlIzdsuSzE9PLp3PrULIk7saSxcEyudNtObnf9njznv7oxn44xWIe2w/02P7OGt9djtIU7TjAOMgHy6fD0rONc9jv2ydp7jUZGkbGSIkUAAYAAB6AAUhlSdsOLNUMlecyonSIJoo9s9xz2B6OUWM49CF6E/H4095lYuYWowP2+n+lE/5ZP4vX0FBJ4V+QrMeIfZEb+czXWoyM5AXpCigKOwAB7f51N3HC188XKOsyhdu3KwRK+MY94HOfjWWWSLSVlVFkxoXE/2q7u44ypitmjjDDu0pDGTr2wOg+YNYl7Jj/pAPnP8AwatU4b4GawtJILW8ZXkk5hlMaMw6BcBSceWc/GoLR/Y59kuFuINRlWVSSGMSNnPQ5BPUHJqVkir3GlnP4QzZsrf/AJg/3GpXg7Qft3DCQALvO8xluyuJCVOfLzH1qT4w4Ak1LatxfsETBVFhQDdjazE5yc9enlmn3B3CkunIIlvWlgXcRG0SAgnr0cHOM9cVHNWnruNO5cBJXzx7LG/0iP8AWuP4NW6anHLJGVhn5Lns+xZCPXAbpn41n2kex37LcC4g1KVZRkhjEjd+hyCcHOTUQyJJ2w4sudrp6WVzfXblEhmWOVj2wyKwkYj45B+JJp9wzrbXdpFcMmzmrvC5zhSTt6+pGD9aqGv+z+5vk5dzq0zJnOxYY0UnyyFIz9at+l2iwQRwocrFGsYJ7kKAuf3VDyKupKRKcyimokoqvMJoa8yq5xHBtlWTycCNvgwyUP1BK/Ramt9JXcKyIyOMqwwfX4EfEdwfUVy8tZIuL7mePsuysM4AJJAAGST0AHqarGq6uZ8qmRF9xk+fonw7nz6dKccTQzpII5v9X3QjtLj85v1h+h2Hfr5RNaeDheX7Uup6jw3go5Es0912X5/AUUUVuHoQoorwnHegOkjZiFQZZiFUerHoB99a9pNmIII4lOdigZ9T3Y/U5NVPg7h4oRPMMNj8mp7qD3c/rEdAPIfE9LdzKupadjxnivFriMijD9Mfqx1zKOZTXmUcyp5hyKHXMo5lNd9HMpzBQ65lHMprzKN9OYKKx7ROMXsUgMeesytLgZxACA+f6xYAV37QOKTa28EiOyxyzoskiAFliILEr5ZIHf49OuKh9ds/tyX7GSWNQgiVDCTuVMurDchbDSFvcPkKacPay7afbQXtpK6KzQTq0LsRGFJikxjOB0GR1GK2lVJ+XX7mNkhqvEE0FpdXVpdtcwGKPksSrtExYrJnoCSAQRu7edPdFvvtJWSz1GWWAwyCQMymWKXA2N1GQT4uhyMjp0qtaPphspLuS0hlls3aFBGyMxcE/ltqsASqqSMkde3Wneg8ORR6rzdPWRLcwPzgyuib26IihwCT2YjrjFWcopP126P+SKZI+z/Vrm70yWae7laQtIqsNg2bRkFQFxn1zmmGpa3dpPpUa3swW7jUzf6vJOFYkeHp7xH0FI8E3jWVnNZzQy88SSBFEbkSbhhSrAbdufMnoOtN+MdNBudMikikkjgjCTlI5GUAqi53KP1SenUVKa5jXbf7DsWbgjiO4lu723lk50du4EcpChjkkbWKgKT09PI0Jxq348+yMSIWh2J06GdfExB+WU+YqC4KvJtM+02k8MrxxFpYJEiYiQd9uVHvHoR8cjyFR3E+lzJbWV1E8ss6S83YIcEFjzJR4U3YDdPGe2ajZza7Pp8uo7E7x9xPeWF7HLC7yWwRXniwu0KWMeQcbhn59Dj1qRuOLRG812s7yW4skuEjyuwszsgHbI6qBjPQ7q9W8iurza8UhjmsthDxSBcly5RiRgNjyqraTwHLH+MbIsTHJCv2d2ztxvZwM9shhgj4586hSjVS2a+xNPsWfRft11p4uReulzKjSRoAnIXvsTYVPQgDxE5yc1H6lq91HqdlBJeyxRzWokmGYxtkVWDYYr0GUyfrS3CfEZt7KO3mgmFzCvL5Qjc7yCdpV8bNp6eInAqL4nVZdZtWntmeJICk35J5Yw53nbkLhgNw6j91FL2mmttxWxduFZZSru87zRSFJIGk2bxGVBIOwAdGz5edQ9pr819qlxbxzPDb2igMY8B5JScdWIOFGG6D9GnfCeobg0UcciwW6RxxtIjRs58W4gNg7QNo+eagLCJtN1W6klRzb3eHWVUZwrg52sEBI95uvyqilvLzrb17ia6DziPiS70u2uXlk55aSOO0Zgo6MpJ3BQMsuDn1wK84m1K7021hu/tUk5DILiOTbscN3KAAbCD0GPrmkuOLCXVLB+RE6mKRZId/habAIbwNgqPEcbupx2HSm3GF42pWUVrbRyc2V4zIGjdBCF6sXLAAYPkD18qvGSdX57+vW5DXUU1zi24ttTgcTs1jKYg6NtwplUlTnGQABnv5GleOOJ7pL+2ht52iiaZYZSoXczthmGWBxtUr9WPpTbiTSVuYru1RZC8dvByiY3AZ4VbIDEYLYIGAfzqjNatZUGl8xJZJVmFxcssbtgtsJJKjuAMY7+GrRlF167XZDTJO81m7/Gt3bi/lSKK2aZP9X4WCqwySvVcntXsfH102gG5P+0szRoyrjO05MmO3RQ2fLpTSOxjuNfmee3aSB4gis8UnLLgL5kY8j1PSrBfW63F0YFLwxQW7KNsIKNzPDIF3oU8KADp18ZqHOKpNdkxTJC/1t7jSTc20rROYOcrLtJDAZKncCMZBU1WdE41uJ7K5guJngv7XJLDaGdQwGcEEHvg4H6JqN4TvJIdMvbSWKY7BIIDyZfyivlRtG31649G+FP8Aj/hkzcq/swwcbRKArKzxEgZK4zkDoQR2+VE4xlpfnsxu1Y+1/V7qx1S1El3K1lOdhB2eGT3cM233SSrfU+lWXh6WSR55mnd4XkKwI23aEXozjABwzBsZPugetVr2vQmWw2JG8khlUoERnIxncfCDjofP1q06FODaw7QVAiQYKlCMKARtOCMEVilk/wBal8CyW9Fc03VbltdntmupTBHEJVTwYydnhJ252jcemfSu/atrVxa20UtrcPExmEZxtIKkMeoYHqMVE2d9y9eup3jmETQCMOIZSCw2ZAwv6p6+eKY8falNe2S7beb/AGzMacl9/JRSpdhjpliSM+orKv1x8qRV9GSnGfEN3YXNu6XMj26iM3CvsOQzFM9FBGcHz74pX2mcV3MJhFnOY13oJGUKSeZnYo3Aj3VZvqtd67HHfPLAFf8AK2QVGMUgUSB2kUZIwG7dPnVW1zT510uzSSOWS4aZJpAI3Yqiry1DbQcFVCjB696mDi9N9Q09y06hqlymuQWq3c3JeHmMvgyWG/pnbnB2jPzNMtQv7+C8063kv5ibkEz4EQ2t6LhegHbzzivNRud3EFtOscpiWHYX5Um0M2/Azt/WHyzXXGchOsWDiORkgJMjLHIyrk9OqjH3VClul/H5Ffc84m1K/tGsY2vpczXLxSN+T8Ue9dj+7gNtbB+VS093cci8mgvpniSGTls3LLJPEzBtpC9UOB3+NRPtPXm3FioieRY5t8uIndQhKd8Ag5wenwpSe+RLa5tbWCXkcmd88iRRzJDiOKMYyQNzHOO2KjVcYv11FbsawcVX0OkwaiblpjvxNFIE2MhcoNpVQVYYHXPnWmWV+ssSSJ7siK4+RAI/jWR21rNPokOnx28omZ/GXjZEiUOW3MzAD06DJrUNNthDDHEDkRoqA+u0Bc/uqmaSXvt/ItFEmJK8puJKK1+YWobb6N9I7qN1aWszUeXtqkyFJUDKfI/xHmD8RVP1LgyRCTAeYv6LEBx9ezfuPz71cd1G6pWRo2MHEZeHd43X2Muuo2iOJVaM/rAj9/b99NxeRntIp+RB/hWs7qN1X5q8vXyOqvGstbxX1M5stEnm9yJsfpN4F/8At1+4GrVovCSQkPKRJIOo6YRT6gHqT+sfoBU5uo3VDy+RpcR4hnzrTJ0vJC2+jfSO6jdVNZz6Ft9G+kd1G6msULb6N9I7qN1NYoW30b6R3UbqaxQtvo5lI7qN1NQoW30b6R3UbqaxQtzKOZSO6jdTUKFt9HMpHdRupqFC3Mo30juo3U1ChbmUcykd1G6moULb6N9I7qN1NQoW30cykd1G6moULcyjmUjuo3U1ChbmUb6R3UbqahQtzKN9I7qN1NQoW30b6R3UbqahQtzK830luo3U1ChbfRvpHdRuprFC2+jmUjuo3U1ChbfRzKR3UbqahQtvo30juo3U1ihcPRSIavKnURR//9k="/>
          <p:cNvSpPr>
            <a:spLocks noChangeAspect="1" noChangeArrowheads="1"/>
          </p:cNvSpPr>
          <p:nvPr/>
        </p:nvSpPr>
        <p:spPr bwMode="auto">
          <a:xfrm>
            <a:off x="63500" y="-379413"/>
            <a:ext cx="3848100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38" name="AutoShape 14" descr="data:image/jpeg;base64,/9j/4AAQSkZJRgABAQAAAQABAAD/2wCEAAkGBhIREBUUEBAVFBUVFRoWFxgYFxcWFxgXIB8dFxgaHRwXICceIxkjIBocIDIgIycpLCwsGB8xNTAqNScrLCoBCQoKDgwOGg8PGi4lHyQsKS0qKSwtLCwpLiw0MiwpLCwsLy0pKSwqLywsLS8sKSwsNS0pLywpLCw1LCw0LCosLP/AABEIAFABlAMBIgACEQEDEQH/xAAcAAABBQEBAQAAAAAAAAAAAAAAAwQFBgcCAQj/xABIEAACAQMCBAMFAgkICgMBAAABAgMABBEFEgYTITEiQVEHMmFxgRSRCBUjQlJik6GxFiQlcnOywdEmMzRjZHSCksLhg6LwU//EABoBAQACAwEAAAAAAAAAAAAAAAABAgMEBQb/xAAwEQACAgECBAMHBAMBAAAAAAAAAQIRAxIhBBMxQQVR8CJxgZGhsdEyUmHBFCPhFv/aAAwDAQACEQMRAD8A3GiiigCuJp1RSzsFUdySAB9TUJxDxStv+TjAeYjOD7qA9mcj9yjqfgOtUi6uHmbfM5kby3e6v9Vew/j8a5vF+I4uG9nrLy/Jnx4JT37F4n40tF92RpP6iMw+/G0/Q0pY8URzKWihnYBip/JkeIdx1NUA1PcJO3LIBPWe46b9mcbMdfrWpwnik802pRVJduvVL+zJk4dQWzLT+OP+Hn/Z/wDuj8cf8PP+z/8AdNRr2H5a4chMjr1JwMZJwCTk9Pl16060/UDI7DpgIpHQg5Oc9/TGK6kOJxzlpT36Gu8bSth+OP8Ah5/2f/ul7LUFlLAK6lCAQ67T1GRTqo+y/wBon/8Aj/u1slCQooooAooooAooooAooooAooooAooooAooooAooooAooooAooooAooooAooooAooooAooooAooooAooooAooooAooooAooooAooooAooooDjdUZxFrX2aEsMF2OyMHsWPmf1QMk/AU931RuK7syXRH5sShR/Wbxufu2D760OL4rkYXNde3vM2PHrkkRHXqWYsxJZmPdmPcn4/wGB5V7RRXiHJydvqdVKgq28BQq1vJuUH+cSdwD6etVKpzhniW3s4AJ32me8ljjHq2N33dMZ9WHrXa8FSeaV/t/tGrxX6F7y1a1JyYHkSJGKDcQR+aPexjzC5+6oyLidcyZ5Y5cmCwBwYNu/eMdTn3enTPSmtt7TLOUhdso3rnxJjz2lD16OO5HkCPWoa04w0dkAAljBC2illKEjBmXac+WB19SvrXppQldxMOGeFRrInfmvXqy4QcUwOoZCxyjPjaQ2FyD0OD3GPu9aj4uKIY5naTevMSJwNjMQCvnt6ZqGXiywlQSZuZlQDLEDId8qq4OG3EMRhRjp17U3ubiFNSgiJY7ktwodSSVwwAbAxny61g4jLlxwuKTdpFuXhm6x33+W/roWr+W1r+lJ+zf/Kj+W1r+lJ+zf8Ayqg63rdvHczJuI2yMuAj4GPIYGKfaZqED2VzIGJ5e3cTGegJ6bSRnPfOPhXMXiHFObjoW19n2+JkfB1FSp7128/gW/8Alta/pSfs3/yr3+W1r+lJ+zf/ACqqcNataGKeUlmMKbjmMkKpOMgMOrU30KaO+nZVk24BkYlCgC/DIC1b/O4pqNQVy7U/ruQ+Eq7Tpddv+Fz/AJbWv6Un7N/8qmbe5V0V1OVZQwPqCMj9xrP9etbW3i5kd2jgEAqGV269MgJk/uq3aDJ/NYP7CL+4tbvDcRmlKUc0Uqqq+Jgy4VBJq9/MyP2ucUalpd0i2+oyGOZWkCskWU8RG0EL1XtjPX51cNF0HUrmyhmGuTrJLCkmOTAUBYBsY2hsDPrVA/COP85tP7F/79Sq+0GN4tIsYVlDGS0MjMjRrtTb0XdgsC2Oo6YHxrfvY1y5ezC/v2N7DqU3Nlt7gRg4AG0ruBGAOhyD19atWv6ytpazXD+7FGz/ADIHQfU4H1rqK0jSSSRUAeUqXPXLFRtXPyHSqr7QIPtjW2nbiBcu0kxHQiCIbj97lB99V1E0IexjjN9QsG58m+eGQq5Pcq3jQ/Luv/RVs4j11bO0muHGREhbHqfzR9TgfWsB9jmpPp+svay9ObugYeXMUkofvBH/AFVtvHGite6fcW6Eb5I/BnoN4IZQfgSMfWpcqZFFY4HtLrVLMXtzqdzG8zPsS3ZY44lBKgbSp3HpnxZrjh3UtSjv7+C9uTJ9ns90LBQqsuWKyFR03+R/q4rIuFOP7/RJWhKkorHmW8mQA3mQe6t8R0Poa3fg/imx1ZXniTEvL5EyN76xkk7Tg4KE5ww+PapboFOsX1n8TyahcarIhEJmiiWOI5X80uSv5w64HkR1pj7Mtb1XV1uQdWkhaEJsxFEyktu94EZx4R2NaFx/AseiXUcahUS1KKo7BQAqjr6AYrOvwbm63vyi/wDOo1bWKL/7LNRvZIbpNRk5k0F20OcADARCMYA6HOQfjXPtauL2Cya6sbp4mhwXQKjK6EgE+IEgrn5YzVqtrSONpGRArSvvkIz4m2hMn47VA6elcatYrcQSwv7ssbRn5MMZ+nf6VGsmjOfYvxFd6ilxJdX8jtGeWIwsYChhlZMhc7shgPLp51VONuMNW03UvsralIYiUZZDHFu5bdyfDjI6j6U09h+oNZ6vJaydDKrxMP8AeRncP4MPrSPtbsXud+pZJja6e1jHkI4xtVh/WdZP3etWvcg2XjETW+kyPHqEqyQRmQTbYy0p67VYbduGJA8IHlUNxFb6jbaN9o/GcouYYjLJ4ItjE7SUxtyNvUA/PPwjrPXPxjpmk2+ctcSos3xjtvHLn5lE/wC6rZ7TG/oi9/sG/iKjUKM99letanq5uObqs0Qh2Y2RwnO7d33L5bf31P3qatY6nZLJqLXNpcTctsxxowbBO1to8wCQR6H6557HeNIdNivZJklfIiKhEZgSOZ0ZvdUdR1J9e9ax7N9t3pdtLOodudJOM58MnMcgjr5biPlRuhQx4q4snuNZh0q1uDbqV3zypjmdi+xCwIBwB1x+d8OqHtC0/UdPs5J7DUbiRApEyTFZGVT05kb4BBXP+PlVI9tWiXVpqY1CAuqPsKypkcuRRtwSO2QMjPfJFTHB/tvjul+y6vGuJRyzKOkbBvCRIo93OfeXp8B3qb2tAsfEV3qU97Y2theGAPZiadyqvgZA3eIdWJOMZ7mqTx/xjqmnagLWPU5ZF2RtuaOIHLd+gXFbhDp8SyCRUAcRCEN1zywdwXv2z1r579t5/pwf2cNQpWKNG12HVrC8s2/Gb3FtLcxwyB441ZSx6A7RgqQCMjGDWn7qZXtpHMAJUDBXWQA+Tqdynp5gjNL76jWTRg3tN4w1TS77kRalJIhjWRS6RbhnIwcLg9u9bTw1YTQwgXF29zI2GLOEUA4GQoQDw59cmsD/AAgj/Sqf8sn8Xr6Igfwr8h/CpctiKE9ZsZJ4ikVy9u+QRIgRiPgQ4II//ZrCOCOMtWv9TWzk1N0XMm5lSPOEBJxlcZOPOt/3183eyI/6Qj53H91qKQovvth1W/0yOKa11GXEjiMoyREAhM7gducnaSR6npinPAdrqWo6fHcvrM8byFsKsUBUYYqO65Pb1FMPwi2/mNt/zB/uNVXtOPkg4dis0WXnSsybtjKiqZMthz0Jx08OcZqU7QL7wvFqj3V9ZXmovujSF4Zo0jB2sX8QVlxg4wQfQ9fOqPwXxhq19qYs5NTdBmQM6xxE+AHtlcdcVuyWqCUyhRzCoQt5lASwHyBYn6182cAaulrrzSyhyqtcZ2I0jddw91ATUKVijTePNN1iytXubXV5JliG50eKINt82BVcHHcgjtmtOs5S0aEnJKKT88A1nPAHESatcam7IeS/JhEb/wD8wkikEA9C2SSPjWhphQAOgAAHyHQVDlQocbqKR30VGsmhvzKz29fdNMfWZ/3Hb/hV45lUi/TE8w/3pP0YBh/GvP8AictWFe/8m5w6qQjRRRXnTeCkbfWLcwPGb9bdxLMD/N+eCGKEdwVIynbtnB7qKgdW1oyZSE4TszjoX+CnyX9bz8vWotRgYHSu34epcO3kfdVR0MPhL4mGrI9K7eZc4p7IA51WM58ODp8e3l7i+3HL+Xw6Zxns/TW7ARlW1FHdvCztZ949vubQnu7/AMpg5GRWfUV1/wDPl5GX/wA7i/e/oXGa5tHjw2ro0m1lLmwQ5Bz02lO2dp7/AJgplqszy3UctiXn5EUKc1ISq8xAc+DGB3B2gYGardaT7N49tozH8+ViPkAF/wADR8Q8y0tUYM3BR8LSzwep9Ka23TvoVu81DUpVZZIWIcYb+bKGOf1guc/GmVvbXscUkSQTBJcbxymOcduuMitc5tHNrG4Ju22a8fF5xWlY4Je5/kyK1tL2NJESCYLKu1xymOR38x0+leafZ3sDiSGKdHHmI27eYIIwR8DWvc2jm1HLj5su/Gsru4R367Pf37mT6gl9OAJLd8KSQFtxH1PQnwKM1qui5W2gVgQRDGCD3BCKCD8c13zaOZWSFRt2c/i+MlxKjFxSSuq26mKfhEtm5tf7F/79aBaaH9q0zTCAu+D7LMpPkqhd4B+K56fKoriz2XHUphJc37+EFUVYkARCScd+vfue9SNrwlexQLDHrEioihFxBDuCjoBu79B51tPLHSkmc/S7J+HicSag9pGA3KhEkrZ912YBEx67csfpVWjS9vNSurmyuYYkhxZKZIjLnbh5SvUY8ZwfXb8KW4a9n5sVuTFeyNNcbczOisykEknBPUnce9P+DuF5NPQx/bGmiJZgrRqrB2OWbcDk59D61XmJdGNLMa9p2j3dhqMdzLLG8kuJlkjTlrzEIB8JJ6jCn47q2jWuOOXpKX8WCGELkEZwrMokX5gFgPiKi+NfZ4dTdTNesqISY0WJPDnGctnJ7edIw+zZl06Sw+2s8LshXdGoMYDh3CkHz8s9AetWeWLStjSyw8UcGWWqRAzICSoMcyYDhSMqQ3mvXODkVlnsm0mWy1+e3DblijlR2HQFQRsJHz29Kvmm8K31pHybTUl5I6IJ4BK8Y9FYOuQPQipDhLhGOwEjB2mnmbfNM+NznvjA7Lkk4+NRzUk1Y0jj2jP/AETef2Df4Vm/4OjYN58ov/OtE4s0GS+hMK3ZgjddsgWNWLjIONzHIHTsO9V/hH2Ztpshe2v3w+0SI0KEMAc475B6nqPWiyLS1Y0uzRuZRzKbcyjmVi5haj5/9plnNZa9zbXo8pWaIgfnt4Dj47gfvrU+JeEV/EDWaDJhtwV+MkfjJ/6iG/7qea/wlHd3lncuQDauzYxneDgqM+W1hn6mrCX9ayPNsiukxz8H+1eR5ZXOUt1KRDyV5SGkI+kY++tI9pD/ANEXv9g38RSfBvC6adC8SNu3zPJnGOhPhX6KAK64t0CS+hMK3bQRuCJAsasXGQQMscgdPLvR5U5WNOxnf4O6gi9DAEEQgg9QR+UBBHpV4S6Gi6WqEKziVo4I8nDmSQmJc9+ikZ+RqI4b9mEmnlzaanInMxuzBE4OM4949xk/fStx7Nnnu4bi71KWcwurqhjRU6ENgBTgZIHUDyq0skW7vYKLLBpHEC3dzf2k6o3IkChSoIaFlBG4HofFuH3VlPth9mtvZRrdWn5NWkCPFnKgkEgoT1A6Y2/dV4ufZ2/26a+gvnhuJHyuEDR7Nqgo6k+LJGe48vSlr/gma9kjOp3izRRNvWGKLlIzdsuSzE9PLp3PrULIk7saSxcEyudNtObnf9njznv7oxn44xWIe2w/02P7OGt9djtIU7TjAOMgHy6fD0rONc9jv2ydp7jUZGkbGSIkUAAYAAB6AAUhlSdsOLNUMlecyonSIJoo9s9xz2B6OUWM49CF6E/H4095lYuYWowP2+n+lE/5ZP4vX0FBJ4V+QrMeIfZEb+czXWoyM5AXpCigKOwAB7f51N3HC188XKOsyhdu3KwRK+MY94HOfjWWWSLSVlVFkxoXE/2q7u44ypitmjjDDu0pDGTr2wOg+YNYl7Jj/pAPnP8AwatU4b4GawtJILW8ZXkk5hlMaMw6BcBSceWc/GoLR/Y59kuFuINRlWVSSGMSNnPQ5BPUHJqVkir3GlnP4QzZsrf/AJg/3GpXg7Qft3DCQALvO8xluyuJCVOfLzH1qT4w4Ak1LatxfsETBVFhQDdjazE5yc9enlmn3B3CkunIIlvWlgXcRG0SAgnr0cHOM9cVHNWnruNO5cBJXzx7LG/0iP8AWuP4NW6anHLJGVhn5Lns+xZCPXAbpn41n2kex37LcC4g1KVZRkhjEjd+hyCcHOTUQyJJ2w4sudrp6WVzfXblEhmWOVj2wyKwkYj45B+JJp9wzrbXdpFcMmzmrvC5zhSTt6+pGD9aqGv+z+5vk5dzq0zJnOxYY0UnyyFIz9at+l2iwQRwocrFGsYJ7kKAuf3VDyKupKRKcyimokoqvMJoa8yq5xHBtlWTycCNvgwyUP1BK/Ramt9JXcKyIyOMqwwfX4EfEdwfUVy8tZIuL7mePsuysM4AJJAAGST0AHqarGq6uZ8qmRF9xk+fonw7nz6dKccTQzpII5v9X3QjtLj85v1h+h2Hfr5RNaeDheX7Uup6jw3go5Es0912X5/AUUUVuHoQoorwnHegOkjZiFQZZiFUerHoB99a9pNmIII4lOdigZ9T3Y/U5NVPg7h4oRPMMNj8mp7qD3c/rEdAPIfE9LdzKupadjxnivFriMijD9Mfqx1zKOZTXmUcyp5hyKHXMo5lNd9HMpzBQ65lHMprzKN9OYKKx7ROMXsUgMeesytLgZxACA+f6xYAV37QOKTa28EiOyxyzoskiAFliILEr5ZIHf49OuKh9ds/tyX7GSWNQgiVDCTuVMurDchbDSFvcPkKacPay7afbQXtpK6KzQTq0LsRGFJikxjOB0GR1GK2lVJ+XX7mNkhqvEE0FpdXVpdtcwGKPksSrtExYrJnoCSAQRu7edPdFvvtJWSz1GWWAwyCQMymWKXA2N1GQT4uhyMjp0qtaPphspLuS0hlls3aFBGyMxcE/ltqsASqqSMkde3Wneg8ORR6rzdPWRLcwPzgyuib26IihwCT2YjrjFWcopP126P+SKZI+z/Vrm70yWae7laQtIqsNg2bRkFQFxn1zmmGpa3dpPpUa3swW7jUzf6vJOFYkeHp7xH0FI8E3jWVnNZzQy88SSBFEbkSbhhSrAbdufMnoOtN+MdNBudMikikkjgjCTlI5GUAqi53KP1SenUVKa5jXbf7DsWbgjiO4lu723lk50du4EcpChjkkbWKgKT09PI0Jxq348+yMSIWh2J06GdfExB+WU+YqC4KvJtM+02k8MrxxFpYJEiYiQd9uVHvHoR8cjyFR3E+lzJbWV1E8ss6S83YIcEFjzJR4U3YDdPGe2ajZza7Pp8uo7E7x9xPeWF7HLC7yWwRXniwu0KWMeQcbhn59Dj1qRuOLRG812s7yW4skuEjyuwszsgHbI6qBjPQ7q9W8iurza8UhjmsthDxSBcly5RiRgNjyqraTwHLH+MbIsTHJCv2d2ztxvZwM9shhgj4586hSjVS2a+xNPsWfRft11p4uReulzKjSRoAnIXvsTYVPQgDxE5yc1H6lq91HqdlBJeyxRzWokmGYxtkVWDYYr0GUyfrS3CfEZt7KO3mgmFzCvL5Qjc7yCdpV8bNp6eInAqL4nVZdZtWntmeJICk35J5Yw53nbkLhgNw6j91FL2mmttxWxduFZZSru87zRSFJIGk2bxGVBIOwAdGz5edQ9pr819qlxbxzPDb2igMY8B5JScdWIOFGG6D9GnfCeobg0UcciwW6RxxtIjRs58W4gNg7QNo+eagLCJtN1W6klRzb3eHWVUZwrg52sEBI95uvyqilvLzrb17ia6DziPiS70u2uXlk55aSOO0Zgo6MpJ3BQMsuDn1wK84m1K7021hu/tUk5DILiOTbscN3KAAbCD0GPrmkuOLCXVLB+RE6mKRZId/habAIbwNgqPEcbupx2HSm3GF42pWUVrbRyc2V4zIGjdBCF6sXLAAYPkD18qvGSdX57+vW5DXUU1zi24ttTgcTs1jKYg6NtwplUlTnGQABnv5GleOOJ7pL+2ht52iiaZYZSoXczthmGWBxtUr9WPpTbiTSVuYru1RZC8dvByiY3AZ4VbIDEYLYIGAfzqjNatZUGl8xJZJVmFxcssbtgtsJJKjuAMY7+GrRlF167XZDTJO81m7/Gt3bi/lSKK2aZP9X4WCqwySvVcntXsfH102gG5P+0szRoyrjO05MmO3RQ2fLpTSOxjuNfmee3aSB4gis8UnLLgL5kY8j1PSrBfW63F0YFLwxQW7KNsIKNzPDIF3oU8KADp18ZqHOKpNdkxTJC/1t7jSTc20rROYOcrLtJDAZKncCMZBU1WdE41uJ7K5guJngv7XJLDaGdQwGcEEHvg4H6JqN4TvJIdMvbSWKY7BIIDyZfyivlRtG31649G+FP8Aj/hkzcq/swwcbRKArKzxEgZK4zkDoQR2+VE4xlpfnsxu1Y+1/V7qx1S1El3K1lOdhB2eGT3cM233SSrfU+lWXh6WSR55mnd4XkKwI23aEXozjABwzBsZPugetVr2vQmWw2JG8khlUoERnIxncfCDjofP1q06FODaw7QVAiQYKlCMKARtOCMEVilk/wBal8CyW9Fc03VbltdntmupTBHEJVTwYydnhJ252jcemfSu/atrVxa20UtrcPExmEZxtIKkMeoYHqMVE2d9y9eup3jmETQCMOIZSCw2ZAwv6p6+eKY8falNe2S7beb/AGzMacl9/JRSpdhjpliSM+orKv1x8qRV9GSnGfEN3YXNu6XMj26iM3CvsOQzFM9FBGcHz74pX2mcV3MJhFnOY13oJGUKSeZnYo3Aj3VZvqtd67HHfPLAFf8AK2QVGMUgUSB2kUZIwG7dPnVW1zT510uzSSOWS4aZJpAI3Yqiry1DbQcFVCjB696mDi9N9Q09y06hqlymuQWq3c3JeHmMvgyWG/pnbnB2jPzNMtQv7+C8063kv5ibkEz4EQ2t6LhegHbzzivNRud3EFtOscpiWHYX5Um0M2/Azt/WHyzXXGchOsWDiORkgJMjLHIyrk9OqjH3VClul/H5Ffc84m1K/tGsY2vpczXLxSN+T8Ue9dj+7gNtbB+VS093cci8mgvpniSGTls3LLJPEzBtpC9UOB3+NRPtPXm3FioieRY5t8uIndQhKd8Ag5wenwpSe+RLa5tbWCXkcmd88iRRzJDiOKMYyQNzHOO2KjVcYv11FbsawcVX0OkwaiblpjvxNFIE2MhcoNpVQVYYHXPnWmWV+ssSSJ7siK4+RAI/jWR21rNPokOnx28omZ/GXjZEiUOW3MzAD06DJrUNNthDDHEDkRoqA+u0Bc/uqmaSXvt/ItFEmJK8puJKK1+YWobb6N9I7qN1aWszUeXtqkyFJUDKfI/xHmD8RVP1LgyRCTAeYv6LEBx9ezfuPz71cd1G6pWRo2MHEZeHd43X2Muuo2iOJVaM/rAj9/b99NxeRntIp+RB/hWs7qN1X5q8vXyOqvGstbxX1M5stEnm9yJsfpN4F/8At1+4GrVovCSQkPKRJIOo6YRT6gHqT+sfoBU5uo3VDy+RpcR4hnzrTJ0vJC2+jfSO6jdVNZz6Ft9G+kd1G6msULb6N9I7qN1NYoW30b6R3UbqaxQtvo5lI7qN1NQoW30b6R3UbqaxQtzKOZSO6jdTUKFt9HMpHdRupqFC3Mo30juo3U1ChbmUcykd1G6moULb6N9I7qN1NQoW30cykd1G6moULcyjmUjuo3U1ChbmUb6R3UbqahQtzKN9I7qN1NQoW30b6R3UbqahQtzK830luo3U1ChbfRvpHdRuprFC2+jmUjuo3U1ChbfRzKR3UbqahQtvo30juo3U1ihcPRSIavKnURR//9k="/>
          <p:cNvSpPr>
            <a:spLocks noChangeAspect="1" noChangeArrowheads="1"/>
          </p:cNvSpPr>
          <p:nvPr/>
        </p:nvSpPr>
        <p:spPr bwMode="auto">
          <a:xfrm>
            <a:off x="63500" y="-379413"/>
            <a:ext cx="3848100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0" name="AutoShape 16" descr="data:image/jpeg;base64,/9j/4AAQSkZJRgABAQAAAQABAAD/2wCEAAkGBhIREBUUEBAVFBUVFRoWFxgYFxcWFxgXIB8dFxgaHRwXICceIxkjIBocIDIgIycpLCwsGB8xNTAqNScrLCoBCQoKDgwOGg8PGi4lHyQsKS0qKSwtLCwpLiw0MiwpLCwsLy0pKSwqLywsLS8sKSwsNS0pLywpLCw1LCw0LCosLP/AABEIAFABlAMBIgACEQEDEQH/xAAcAAABBQEBAQAAAAAAAAAAAAAAAwQFBgcCAQj/xABIEAACAQMCBAMFAgkICgMBAAABAgMABBEFEgYTITEiQVEHMmFxgRSRCBUjQlJik6GxFiQlcnOywdEmMzRjZHSCksLhg6LwU//EABoBAQACAwEAAAAAAAAAAAAAAAABAgMEBQb/xAAwEQACAgECBAMHBAMBAAAAAAAAAQIRAxIhBBMxQQVR8CJxgZGhsdEyUmHBFCPhFv/aAAwDAQACEQMRAD8A3GiiigCuJp1RSzsFUdySAB9TUJxDxStv+TjAeYjOD7qA9mcj9yjqfgOtUi6uHmbfM5kby3e6v9Vew/j8a5vF+I4uG9nrLy/Jnx4JT37F4n40tF92RpP6iMw+/G0/Q0pY8URzKWihnYBip/JkeIdx1NUA1PcJO3LIBPWe46b9mcbMdfrWpwnik802pRVJduvVL+zJk4dQWzLT+OP+Hn/Z/wDuj8cf8PP+z/8AdNRr2H5a4chMjr1JwMZJwCTk9Pl16060/UDI7DpgIpHQg5Oc9/TGK6kOJxzlpT36Gu8bSth+OP8Ah5/2f/ul7LUFlLAK6lCAQ67T1GRTqo+y/wBon/8Aj/u1slCQooooAooooAooooAooooAooooAooooAooooAooooAooooAooooAooooAooooAooooAooooAooooAooooAooooAooooAooooAooooAooooDjdUZxFrX2aEsMF2OyMHsWPmf1QMk/AU931RuK7syXRH5sShR/Wbxufu2D760OL4rkYXNde3vM2PHrkkRHXqWYsxJZmPdmPcn4/wGB5V7RRXiHJydvqdVKgq28BQq1vJuUH+cSdwD6etVKpzhniW3s4AJ32me8ljjHq2N33dMZ9WHrXa8FSeaV/t/tGrxX6F7y1a1JyYHkSJGKDcQR+aPexjzC5+6oyLidcyZ5Y5cmCwBwYNu/eMdTn3enTPSmtt7TLOUhdso3rnxJjz2lD16OO5HkCPWoa04w0dkAAljBC2illKEjBmXac+WB19SvrXppQldxMOGeFRrInfmvXqy4QcUwOoZCxyjPjaQ2FyD0OD3GPu9aj4uKIY5naTevMSJwNjMQCvnt6ZqGXiywlQSZuZlQDLEDId8qq4OG3EMRhRjp17U3ubiFNSgiJY7ktwodSSVwwAbAxny61g4jLlxwuKTdpFuXhm6x33+W/roWr+W1r+lJ+zf/Kj+W1r+lJ+zf8Ayqg63rdvHczJuI2yMuAj4GPIYGKfaZqED2VzIGJ5e3cTGegJ6bSRnPfOPhXMXiHFObjoW19n2+JkfB1FSp7128/gW/8Alta/pSfs3/yr3+W1r+lJ+zf/ACqqcNataGKeUlmMKbjmMkKpOMgMOrU30KaO+nZVk24BkYlCgC/DIC1b/O4pqNQVy7U/ruQ+Eq7Tpddv+Fz/AJbWv6Un7N/8qmbe5V0V1OVZQwPqCMj9xrP9etbW3i5kd2jgEAqGV269MgJk/uq3aDJ/NYP7CL+4tbvDcRmlKUc0Uqqq+Jgy4VBJq9/MyP2ucUalpd0i2+oyGOZWkCskWU8RG0EL1XtjPX51cNF0HUrmyhmGuTrJLCkmOTAUBYBsY2hsDPrVA/COP85tP7F/79Sq+0GN4tIsYVlDGS0MjMjRrtTb0XdgsC2Oo6YHxrfvY1y5ezC/v2N7DqU3Nlt7gRg4AG0ruBGAOhyD19atWv6ytpazXD+7FGz/ADIHQfU4H1rqK0jSSSRUAeUqXPXLFRtXPyHSqr7QIPtjW2nbiBcu0kxHQiCIbj97lB99V1E0IexjjN9QsG58m+eGQq5Pcq3jQ/Luv/RVs4j11bO0muHGREhbHqfzR9TgfWsB9jmpPp+svay9ObugYeXMUkofvBH/AFVtvHGite6fcW6Eb5I/BnoN4IZQfgSMfWpcqZFFY4HtLrVLMXtzqdzG8zPsS3ZY44lBKgbSp3HpnxZrjh3UtSjv7+C9uTJ9ns90LBQqsuWKyFR03+R/q4rIuFOP7/RJWhKkorHmW8mQA3mQe6t8R0Poa3fg/imx1ZXniTEvL5EyN76xkk7Tg4KE5ww+PapboFOsX1n8TyahcarIhEJmiiWOI5X80uSv5w64HkR1pj7Mtb1XV1uQdWkhaEJsxFEyktu94EZx4R2NaFx/AseiXUcahUS1KKo7BQAqjr6AYrOvwbm63vyi/wDOo1bWKL/7LNRvZIbpNRk5k0F20OcADARCMYA6HOQfjXPtauL2Cya6sbp4mhwXQKjK6EgE+IEgrn5YzVqtrSONpGRArSvvkIz4m2hMn47VA6elcatYrcQSwv7ssbRn5MMZ+nf6VGsmjOfYvxFd6ilxJdX8jtGeWIwsYChhlZMhc7shgPLp51VONuMNW03UvsralIYiUZZDHFu5bdyfDjI6j6U09h+oNZ6vJaydDKrxMP8AeRncP4MPrSPtbsXud+pZJja6e1jHkI4xtVh/WdZP3etWvcg2XjETW+kyPHqEqyQRmQTbYy0p67VYbduGJA8IHlUNxFb6jbaN9o/GcouYYjLJ4ItjE7SUxtyNvUA/PPwjrPXPxjpmk2+ctcSos3xjtvHLn5lE/wC6rZ7TG/oi9/sG/iKjUKM99letanq5uObqs0Qh2Y2RwnO7d33L5bf31P3qatY6nZLJqLXNpcTctsxxowbBO1to8wCQR6H6557HeNIdNivZJklfIiKhEZgSOZ0ZvdUdR1J9e9ax7N9t3pdtLOodudJOM58MnMcgjr5biPlRuhQx4q4snuNZh0q1uDbqV3zypjmdi+xCwIBwB1x+d8OqHtC0/UdPs5J7DUbiRApEyTFZGVT05kb4BBXP+PlVI9tWiXVpqY1CAuqPsKypkcuRRtwSO2QMjPfJFTHB/tvjul+y6vGuJRyzKOkbBvCRIo93OfeXp8B3qb2tAsfEV3qU97Y2theGAPZiadyqvgZA3eIdWJOMZ7mqTx/xjqmnagLWPU5ZF2RtuaOIHLd+gXFbhDp8SyCRUAcRCEN1zywdwXv2z1r579t5/pwf2cNQpWKNG12HVrC8s2/Gb3FtLcxwyB441ZSx6A7RgqQCMjGDWn7qZXtpHMAJUDBXWQA+Tqdynp5gjNL76jWTRg3tN4w1TS77kRalJIhjWRS6RbhnIwcLg9u9bTw1YTQwgXF29zI2GLOEUA4GQoQDw59cmsD/AAgj/Sqf8sn8Xr6Igfwr8h/CpctiKE9ZsZJ4ikVy9u+QRIgRiPgQ4II//ZrCOCOMtWv9TWzk1N0XMm5lSPOEBJxlcZOPOt/3183eyI/6Qj53H91qKQovvth1W/0yOKa11GXEjiMoyREAhM7gducnaSR6npinPAdrqWo6fHcvrM8byFsKsUBUYYqO65Pb1FMPwi2/mNt/zB/uNVXtOPkg4dis0WXnSsybtjKiqZMthz0Jx08OcZqU7QL7wvFqj3V9ZXmovujSF4Zo0jB2sX8QVlxg4wQfQ9fOqPwXxhq19qYs5NTdBmQM6xxE+AHtlcdcVuyWqCUyhRzCoQt5lASwHyBYn6182cAaulrrzSyhyqtcZ2I0jddw91ATUKVijTePNN1iytXubXV5JliG50eKINt82BVcHHcgjtmtOs5S0aEnJKKT88A1nPAHESatcam7IeS/JhEb/wD8wkikEA9C2SSPjWhphQAOgAAHyHQVDlQocbqKR30VGsmhvzKz29fdNMfWZ/3Hb/hV45lUi/TE8w/3pP0YBh/GvP8AictWFe/8m5w6qQjRRRXnTeCkbfWLcwPGb9bdxLMD/N+eCGKEdwVIynbtnB7qKgdW1oyZSE4TszjoX+CnyX9bz8vWotRgYHSu34epcO3kfdVR0MPhL4mGrI9K7eZc4p7IA51WM58ODp8e3l7i+3HL+Xw6Zxns/TW7ARlW1FHdvCztZ949vubQnu7/AMpg5GRWfUV1/wDPl5GX/wA7i/e/oXGa5tHjw2ro0m1lLmwQ5Bz02lO2dp7/AJgplqszy3UctiXn5EUKc1ISq8xAc+DGB3B2gYGardaT7N49tozH8+ViPkAF/wADR8Q8y0tUYM3BR8LSzwep9Ka23TvoVu81DUpVZZIWIcYb+bKGOf1guc/GmVvbXscUkSQTBJcbxymOcduuMitc5tHNrG4Ju22a8fF5xWlY4Je5/kyK1tL2NJESCYLKu1xymOR38x0+leafZ3sDiSGKdHHmI27eYIIwR8DWvc2jm1HLj5su/Gsru4R367Pf37mT6gl9OAJLd8KSQFtxH1PQnwKM1qui5W2gVgQRDGCD3BCKCD8c13zaOZWSFRt2c/i+MlxKjFxSSuq26mKfhEtm5tf7F/79aBaaH9q0zTCAu+D7LMpPkqhd4B+K56fKoriz2XHUphJc37+EFUVYkARCScd+vfue9SNrwlexQLDHrEioihFxBDuCjoBu79B51tPLHSkmc/S7J+HicSag9pGA3KhEkrZ912YBEx67csfpVWjS9vNSurmyuYYkhxZKZIjLnbh5SvUY8ZwfXb8KW4a9n5sVuTFeyNNcbczOisykEknBPUnce9P+DuF5NPQx/bGmiJZgrRqrB2OWbcDk59D61XmJdGNLMa9p2j3dhqMdzLLG8kuJlkjTlrzEIB8JJ6jCn47q2jWuOOXpKX8WCGELkEZwrMokX5gFgPiKi+NfZ4dTdTNesqISY0WJPDnGctnJ7edIw+zZl06Sw+2s8LshXdGoMYDh3CkHz8s9AetWeWLStjSyw8UcGWWqRAzICSoMcyYDhSMqQ3mvXODkVlnsm0mWy1+e3DblijlR2HQFQRsJHz29Kvmm8K31pHybTUl5I6IJ4BK8Y9FYOuQPQipDhLhGOwEjB2mnmbfNM+NznvjA7Lkk4+NRzUk1Y0jj2jP/AETef2Df4Vm/4OjYN58ov/OtE4s0GS+hMK3ZgjddsgWNWLjIONzHIHTsO9V/hH2Ztpshe2v3w+0SI0KEMAc475B6nqPWiyLS1Y0uzRuZRzKbcyjmVi5haj5/9plnNZa9zbXo8pWaIgfnt4Dj47gfvrU+JeEV/EDWaDJhtwV+MkfjJ/6iG/7qea/wlHd3lncuQDauzYxneDgqM+W1hn6mrCX9ayPNsiukxz8H+1eR5ZXOUt1KRDyV5SGkI+kY++tI9pD/ANEXv9g38RSfBvC6adC8SNu3zPJnGOhPhX6KAK64t0CS+hMK3bQRuCJAsasXGQQMscgdPLvR5U5WNOxnf4O6gi9DAEEQgg9QR+UBBHpV4S6Gi6WqEKziVo4I8nDmSQmJc9+ikZ+RqI4b9mEmnlzaanInMxuzBE4OM4949xk/fStx7Nnnu4bi71KWcwurqhjRU6ENgBTgZIHUDyq0skW7vYKLLBpHEC3dzf2k6o3IkChSoIaFlBG4HofFuH3VlPth9mtvZRrdWn5NWkCPFnKgkEgoT1A6Y2/dV4ufZ2/26a+gvnhuJHyuEDR7Nqgo6k+LJGe48vSlr/gma9kjOp3izRRNvWGKLlIzdsuSzE9PLp3PrULIk7saSxcEyudNtObnf9njznv7oxn44xWIe2w/02P7OGt9djtIU7TjAOMgHy6fD0rONc9jv2ydp7jUZGkbGSIkUAAYAAB6AAUhlSdsOLNUMlecyonSIJoo9s9xz2B6OUWM49CF6E/H4095lYuYWowP2+n+lE/5ZP4vX0FBJ4V+QrMeIfZEb+czXWoyM5AXpCigKOwAB7f51N3HC188XKOsyhdu3KwRK+MY94HOfjWWWSLSVlVFkxoXE/2q7u44ypitmjjDDu0pDGTr2wOg+YNYl7Jj/pAPnP8AwatU4b4GawtJILW8ZXkk5hlMaMw6BcBSceWc/GoLR/Y59kuFuINRlWVSSGMSNnPQ5BPUHJqVkir3GlnP4QzZsrf/AJg/3GpXg7Qft3DCQALvO8xluyuJCVOfLzH1qT4w4Ak1LatxfsETBVFhQDdjazE5yc9enlmn3B3CkunIIlvWlgXcRG0SAgnr0cHOM9cVHNWnruNO5cBJXzx7LG/0iP8AWuP4NW6anHLJGVhn5Lns+xZCPXAbpn41n2kex37LcC4g1KVZRkhjEjd+hyCcHOTUQyJJ2w4sudrp6WVzfXblEhmWOVj2wyKwkYj45B+JJp9wzrbXdpFcMmzmrvC5zhSTt6+pGD9aqGv+z+5vk5dzq0zJnOxYY0UnyyFIz9at+l2iwQRwocrFGsYJ7kKAuf3VDyKupKRKcyimokoqvMJoa8yq5xHBtlWTycCNvgwyUP1BK/Ramt9JXcKyIyOMqwwfX4EfEdwfUVy8tZIuL7mePsuysM4AJJAAGST0AHqarGq6uZ8qmRF9xk+fonw7nz6dKccTQzpII5v9X3QjtLj85v1h+h2Hfr5RNaeDheX7Uup6jw3go5Es0912X5/AUUUVuHoQoorwnHegOkjZiFQZZiFUerHoB99a9pNmIII4lOdigZ9T3Y/U5NVPg7h4oRPMMNj8mp7qD3c/rEdAPIfE9LdzKupadjxnivFriMijD9Mfqx1zKOZTXmUcyp5hyKHXMo5lNd9HMpzBQ65lHMprzKN9OYKKx7ROMXsUgMeesytLgZxACA+f6xYAV37QOKTa28EiOyxyzoskiAFliILEr5ZIHf49OuKh9ds/tyX7GSWNQgiVDCTuVMurDchbDSFvcPkKacPay7afbQXtpK6KzQTq0LsRGFJikxjOB0GR1GK2lVJ+XX7mNkhqvEE0FpdXVpdtcwGKPksSrtExYrJnoCSAQRu7edPdFvvtJWSz1GWWAwyCQMymWKXA2N1GQT4uhyMjp0qtaPphspLuS0hlls3aFBGyMxcE/ltqsASqqSMkde3Wneg8ORR6rzdPWRLcwPzgyuib26IihwCT2YjrjFWcopP126P+SKZI+z/Vrm70yWae7laQtIqsNg2bRkFQFxn1zmmGpa3dpPpUa3swW7jUzf6vJOFYkeHp7xH0FI8E3jWVnNZzQy88SSBFEbkSbhhSrAbdufMnoOtN+MdNBudMikikkjgjCTlI5GUAqi53KP1SenUVKa5jXbf7DsWbgjiO4lu723lk50du4EcpChjkkbWKgKT09PI0Jxq348+yMSIWh2J06GdfExB+WU+YqC4KvJtM+02k8MrxxFpYJEiYiQd9uVHvHoR8cjyFR3E+lzJbWV1E8ss6S83YIcEFjzJR4U3YDdPGe2ajZza7Pp8uo7E7x9xPeWF7HLC7yWwRXniwu0KWMeQcbhn59Dj1qRuOLRG812s7yW4skuEjyuwszsgHbI6qBjPQ7q9W8iurza8UhjmsthDxSBcly5RiRgNjyqraTwHLH+MbIsTHJCv2d2ztxvZwM9shhgj4586hSjVS2a+xNPsWfRft11p4uReulzKjSRoAnIXvsTYVPQgDxE5yc1H6lq91HqdlBJeyxRzWokmGYxtkVWDYYr0GUyfrS3CfEZt7KO3mgmFzCvL5Qjc7yCdpV8bNp6eInAqL4nVZdZtWntmeJICk35J5Yw53nbkLhgNw6j91FL2mmttxWxduFZZSru87zRSFJIGk2bxGVBIOwAdGz5edQ9pr819qlxbxzPDb2igMY8B5JScdWIOFGG6D9GnfCeobg0UcciwW6RxxtIjRs58W4gNg7QNo+eagLCJtN1W6klRzb3eHWVUZwrg52sEBI95uvyqilvLzrb17ia6DziPiS70u2uXlk55aSOO0Zgo6MpJ3BQMsuDn1wK84m1K7021hu/tUk5DILiOTbscN3KAAbCD0GPrmkuOLCXVLB+RE6mKRZId/habAIbwNgqPEcbupx2HSm3GF42pWUVrbRyc2V4zIGjdBCF6sXLAAYPkD18qvGSdX57+vW5DXUU1zi24ttTgcTs1jKYg6NtwplUlTnGQABnv5GleOOJ7pL+2ht52iiaZYZSoXczthmGWBxtUr9WPpTbiTSVuYru1RZC8dvByiY3AZ4VbIDEYLYIGAfzqjNatZUGl8xJZJVmFxcssbtgtsJJKjuAMY7+GrRlF167XZDTJO81m7/Gt3bi/lSKK2aZP9X4WCqwySvVcntXsfH102gG5P+0szRoyrjO05MmO3RQ2fLpTSOxjuNfmee3aSB4gis8UnLLgL5kY8j1PSrBfW63F0YFLwxQW7KNsIKNzPDIF3oU8KADp18ZqHOKpNdkxTJC/1t7jSTc20rROYOcrLtJDAZKncCMZBU1WdE41uJ7K5guJngv7XJLDaGdQwGcEEHvg4H6JqN4TvJIdMvbSWKY7BIIDyZfyivlRtG31649G+FP8Aj/hkzcq/swwcbRKArKzxEgZK4zkDoQR2+VE4xlpfnsxu1Y+1/V7qx1S1El3K1lOdhB2eGT3cM233SSrfU+lWXh6WSR55mnd4XkKwI23aEXozjABwzBsZPugetVr2vQmWw2JG8khlUoERnIxncfCDjofP1q06FODaw7QVAiQYKlCMKARtOCMEVilk/wBal8CyW9Fc03VbltdntmupTBHEJVTwYydnhJ252jcemfSu/atrVxa20UtrcPExmEZxtIKkMeoYHqMVE2d9y9eup3jmETQCMOIZSCw2ZAwv6p6+eKY8falNe2S7beb/AGzMacl9/JRSpdhjpliSM+orKv1x8qRV9GSnGfEN3YXNu6XMj26iM3CvsOQzFM9FBGcHz74pX2mcV3MJhFnOY13oJGUKSeZnYo3Aj3VZvqtd67HHfPLAFf8AK2QVGMUgUSB2kUZIwG7dPnVW1zT510uzSSOWS4aZJpAI3Yqiry1DbQcFVCjB696mDi9N9Q09y06hqlymuQWq3c3JeHmMvgyWG/pnbnB2jPzNMtQv7+C8063kv5ibkEz4EQ2t6LhegHbzzivNRud3EFtOscpiWHYX5Um0M2/Azt/WHyzXXGchOsWDiORkgJMjLHIyrk9OqjH3VClul/H5Ffc84m1K/tGsY2vpczXLxSN+T8Ue9dj+7gNtbB+VS093cci8mgvpniSGTls3LLJPEzBtpC9UOB3+NRPtPXm3FioieRY5t8uIndQhKd8Ag5wenwpSe+RLa5tbWCXkcmd88iRRzJDiOKMYyQNzHOO2KjVcYv11FbsawcVX0OkwaiblpjvxNFIE2MhcoNpVQVYYHXPnWmWV+ssSSJ7siK4+RAI/jWR21rNPokOnx28omZ/GXjZEiUOW3MzAD06DJrUNNthDDHEDkRoqA+u0Bc/uqmaSXvt/ItFEmJK8puJKK1+YWobb6N9I7qN1aWszUeXtqkyFJUDKfI/xHmD8RVP1LgyRCTAeYv6LEBx9ezfuPz71cd1G6pWRo2MHEZeHd43X2Muuo2iOJVaM/rAj9/b99NxeRntIp+RB/hWs7qN1X5q8vXyOqvGstbxX1M5stEnm9yJsfpN4F/8At1+4GrVovCSQkPKRJIOo6YRT6gHqT+sfoBU5uo3VDy+RpcR4hnzrTJ0vJC2+jfSO6jdVNZz6Ft9G+kd1G6msULb6N9I7qN1NYoW30b6R3UbqaxQtvo5lI7qN1NQoW30b6R3UbqaxQtzKOZSO6jdTUKFt9HMpHdRupqFC3Mo30juo3U1ChbmUcykd1G6moULb6N9I7qN1NQoW30cykd1G6moULcyjmUjuo3U1ChbmUb6R3UbqahQtzKN9I7qN1NQoW30b6R3UbqahQtzK830luo3U1ChbfRvpHdRuprFC2+jmUjuo3U1ChbfRzKR3UbqahQtvo30juo3U1ihcPRSIavKnURR//9k="/>
          <p:cNvSpPr>
            <a:spLocks noChangeAspect="1" noChangeArrowheads="1"/>
          </p:cNvSpPr>
          <p:nvPr/>
        </p:nvSpPr>
        <p:spPr bwMode="auto">
          <a:xfrm>
            <a:off x="63500" y="-379413"/>
            <a:ext cx="3848100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44" name="AutoShape 20" descr="data:image/jpeg;base64,/9j/4AAQSkZJRgABAQAAAQABAAD/2wCEAAkGBhQSEBQUEREVFBUVFRYXGBgYFhIYFxUYHBUYFxwXFBgYHCYfGBwjHRUVHy8gJCcqLSwsGCAxNTAqNyYrLikBCQoKDgwOGA8PFy4kHyQ1NDUqKSwuLCwqLC81NSwsKS8sKS0sKSopNTApLiwtKSkpLCkpLCwpKS0pLiw0LSwpKf/AABEIAO8A0wMBIgACEQEDEQH/xAAcAAEAAgMBAQEAAAAAAAAAAAAABQYDBAcCAQj/xABNEAACAgEDAQUEBgUHCQYHAAABAgMRAAQSITEFBhMiQTJRYXEHFCNCgZFSU3KSoTNisbPB0dMVJGN0gpOUstIlNDVEwvAWF2SDoqPD/8QAGQEBAQEBAQEAAAAAAAAAAAAAAAECAwQF/8QAMBEBAAICAAMGBAQHAAAAAAAAAAECAxEEITESFDJBUVITM3LwInGBkQUjQmGhscH/2gAMAwEAAhEDEQA/AO24xgYC8XjGAvF4vF4C8XjGAvF4vGAvF4xeAvF4xgLxeMYC8XjF4C8Xi8YDGMYDF4xgLxi8YDGMYDAxgYDGMYC8Xi8XgMYxgLxmjrO2o422lrfjyL5n9pVsgdB515Ncc5X+1u9puonVR60viPd9ByEX5E37sC3Zp6jtiGO980a0LNutgUTdXfQE/hlM+u6hvuyG65mb4AewNoF1flvknI+OOSyItoAJBKIioDfIDbQzGxzVix1sZNi/Td4YEFmQdQOA55Jr0GeIe8unb2ZDzfVJV6EA+0ork187HoaoIEpYgOGYdQJpUYfgVz0WksoWk30pCpI7cG+WJKhAK6nrfFkEY2unQP8A4g04NHURg8cM6r1BI9qvQH8jm8rg9CD8jecveKdTt8aNmHPhl0L11v7RT8DdAetjM+h1M4W0RGFkEITE6tfmDdKa+tKffZu8qOl4vKDoe9EkTAPI49nyzpu4AFkOgD2a6sABZPPAFmj70Q+UudqsOH6xdVWvEHA5Ydfj7sCYvGeUkBAIIIIsEcgj3g+uesBjGMBjGMBeMXjAYxjAYGMDAYxjAXi8Xmp2n2ksCb3s80qqLZ29FUe/Ay6rVrEhd22qPXn8gByT8BzlW7S73E2sasLoBRfiH2vaAvw7AUgC2IJNcZEdsduvNZO2o+SyjcqmyB4N8ljwA3Uk0tC2TBp+yCFtwpJ9pWYhFHWmoHxOet8Xz8TF0wq9q1k7QPYj5EjbgojaU2Hbcyg2XAv7pBA2k7OCEJsjeQozMzhioAIGyNT8+AT0Fm7zO7eeNXCqsYaVqJ20o2oeQKALSGv9HnjT6QMCx07MWZnDsURyCbXcd29QFparoBwOmA0kbKLjBRS2zaVZRyoqRUb2CrnaQAAwBNdMxLrdqRRH7MbFBYuErahVlUn74cLx7iSeDzKyyJGFDMqe4X1/ZHVvwGYxqLPkhka/eAgPusOQT89uBHRBpAoVhI6PYmryIA3UEEb2I6qvHJDUOuQyoFWmlSMkl5tvtkigzSMpoH9KgKACmqrbTWNKGCrC3FMBPuIBsUdiGvzz6vajK4jH1fd7IX6wwa/0QPCPNenXLoa0XZLldoMbAOXWXar77v21BFONwO5TR2+gO3MjQlWkpiisAWfi6jjAdl46n7Nbr7rVyBm7HqXUU2kcD/RtEw/IlCfyxLrYZfIW2sQV2SBomYMNpVd4F8dCt8gY0m2k/Z2nYqhDMWLAEyTEb1AYqW3nzUfj7J92RUfZcibngMlWVkSg7ow6iRAKnQgghgrGiCEa7E+nZsqhFuJxG1qWDxsDRFsEVlY0x6bQb6ZgWcb3vVRhz7SxKhfyiq85YsQOKCXlNsXY3enwQQyhCxYhrcwuw63ZJj5FH9H72zplw7M7bWXykFJBVqeh4u426SL8R6dayoTRo6mNjrCQATHsBYCzT7PC2nkNTLfINc5G6Od9I6MhGo05QyI1AMqgjftv2GXcpI9k3ZCncywdSxkH2L3kWYhT96zGwBpwALDceSQEkFT7h76ycwGMYwF4xeMBjGMBgYwMBjGMDBrtYsSF3NAV+JJAAHxJIA+JznnbPbJ1EosFTt2kAbmUH2olA68imPQkEE0GyQ71dr+LIiRHdXs1tIDcgyBqJBFMAQeKdqO2sh9PGI45GDbQJljLClYRqVQ7PcSQaA5AYAcquRWzIAYwioyEMjKrit5V1fbu9ks231N38s9ykSMLg8RArDhULE2tWWoxMPOCCR1FXmXQacMZDbMrBVvaVFLdEbjbNyLf1pa6Zu6mcIRS7pG4UcAmupY1wosWfiAASQCVqnTKkb+OeZRsIXcTW0qscfFsQCfSySzULoJtRIdq067hYVNhlYCrZ3JCRjkdD1IpgeAXSuZqL0/h7mfapNFtojiVrVVsWepPluzyNuLTv4m4lWZRsuqDoSGBNXtZTfwIPQWKqNJEW1VA0RZyshPEt7CyqXJJO70YE8AgG+meXQtTIGZ0ZQaZrIp1JTceSrruFE8UfQ8SHgA3YBugfUULoc/M5lVK6ZdI1H0gZo2VdpRrB27SFogp8jxx04B9Bnz6jemMBT7mz+aTX8pfvvz31v45vqufay6RovoI3Z/rCrIfQuAQF2r7F+yb3E1zZ+WY00rtGIvKQASWmVpCUMjiMMu5dzbFFlj8wSTUoDnwx2QbIPSx7vcb640IXS6OSMOEkWMxmmRix07KVBDIGO6GwapWABB4bgnIuoSZBA6+E1AxqCpFrysmlcAK+0gGuGocgDrIPo03KWXcPMTuG7znaAzD37RtBrjpxeaM2hiuVfCYxybCqIh5kXdukQCtg5j89r5hYNmzlWf6izjc0gjkMTxOU6EG9rqGoqQSWAP6RHNA5gUqjxliDs8Q2kbDfI/BWJF3EgDcWNnkizd187N7XoiOYll3bFkddrq/FRahSBtc2u16p7HqQXy9qzskibCoMkmy2LAUse9Yyw5UMdx49R+GBX+0Gjgl3xoRGxDPBIjR+zz4kO8BTt6+U+X1pOY7z2N24s3lF+zuUnjet0SAebU0GB6EgHmwILXahXhnWVRIkZQEixZCozMp9GQsSCOQR7xlc0CNpdR4bvQWbasm1LjegVYbgQqyRlA1e41XhsSHVsZh0upDrY+RHuPqDmbAXjF4wGMYwGBjAwGRHeftDwtO1NtZ7UNwdgolpPaHsqCeDd1wclsoPe3XmbUeCp8odYx8CKaRr9QC8QI/mPkkQmmj8QnjaDRfmvDiU2I79CxUAn3KzceIL22dQsxDlghTUKwIbdUYN30YF4ZR8zfUZ50MYECPt3bvPtJUKC3Kli3HlXaoJutooXm9BFcx3oBcB3qDuDXIQLNC7G8cgeuRptG4x4kp3MOAi9NxNbUvlmJobj+Si8120pDx+KxBlLbyrMvIHkhVhRC8ydKLFT+mQfE6tscoWPgKVQ+0xeqdxd7iiEqLsklrs5v6fRRUDGdyt1t2kWQe9txIY9DfXj45pGSPQAN1YhfZtnLIT1AYncVIC+Uk9PlW4q58RQOAK+WV3vT33TRPGnhtK7DeyqwBjjut3I8zEg0vF7TyMu9dWZmI5ys6jPQzFpdSsiK8bBkdQysOjKRYI/AjMtZVN2fQcBc9BcAM9BcAZ6wgBnh0O4MBfFEXXrYIP4n8/hlZ7vfSFDq9U+nVCvBaFyQROq+0VFDafvAc2vPFVlrydSJ9EPqYC3jBoPF8QKrKrRgBQppbkZd7HcSegFgXxZ0tDqBIhhmBcFSVMlgyRq1ESeomicUT16N1up2YMu4qVo8ndu4IFE8dRQHHHTrkJrlIRRsdZBIXilYR7TMzMdrhWLRrJuZKI6NV3VxWDdvuKPUCQVZjlDBmWwPLMotl6DdtYm+WN5r9sx+I16hfq4KlGc1JC/UpbrQTazE24Ww7rRD8SOokWaOBwCV8VGAPtKG3ROpr3FyjflkfIxh8cwlVVXbbCwYh6iWSRU83k3bzxRF+nJxI3e5XabiUxuDz5JBQO2RbCyM24E7lXwydptorsDres5VGp02sKxcK21Vu9qlh5F49AyoAPRS1Z0rsvXrPDHKpsOoP4+oIs0QbFelVgbd4xeMBjGMBgYwMDxNKFUsxoKCxJ6AAWSfyzmscgOokkZuEHtMxoFyW3bmPTzyDrXA9wy8d52I0kwUkFk2girBYhLFkDjd6ms50jjdK9AhFeVV+6T5mQ8eijcB7txrkCpKw24KZTEjB423AVSsFa7QCQbZF5NEGwKHNXklGogjZvMzBbJYgs20bVXjgCyAAOOvvJOtppTvKu+8OAwANhQBRez7IYkUBdbSQTRObOsfhL5BdSa+8satNx8yn8cLL5oNKd7Rs7gxBOFZl3Fl3NK20gtblxzwNp4vJPTxhR6XzZAALc9TXrkdp4jIqSSbGJUMBsWlDAGkf2uhHJNNXQekmM1DLIucp+kPTBO0XIJPiQwub9CN8VD4VED8yc6xGucu+k0f9or/qsf8AXT5xz/Ll5eM+TZLfRVrJiJousEdFCR7EjElolPqteevu7vcwy0d5O9UOiQGS2d72RrW966nnhVHFsePmeMqfcDvHp9LpH+szLHv1Mm0EOSaigsgKCaFj88rHf3tuCXWNNFP4yPGiDYJN0e0G1IKg0SSwIvlvSssWmuOPOVi1q4omOc6XzuR3vn1s86yxxJHGiMAm8srMzAKzE03CMbAXplzz87di9uNCSul1GohLNuNF6ZgOrBgVbj0bOjr9KVaJDsV9YSyFORGCrUZnrkIRRCjkmwKAJFpkiY5rTLEx+LlMdd8nQxmn23pfF0s8e4rvhkWx1FowsZRp/pavTr4UH+ddHV93gpX3w45dW52qKPW62+aydg9649dpZGUFJERhLGTZjYoSKP3lNEhvUD0IIzpFonlEukXrM6iXGI9UUVJUYxumyRGXqjUCKHr12163Xrlv7w/SVPJFAsD+E6iJp3SqaUlQ0Ud39mpJBPNngEgEmlppxJHEjey506n5M8YP8DnqYeQfNP8AnXPDS01jl5y+ZhyWpXl520/Rc6WGX0Nj+zIzXsxpZBagqx8NZZHbawYeVV8g3KPU3RA94k5G5PzP9OaWomKFm27lIB9pBRHHO9gK6c3789z6yL0Uy+JII2tWImjIuqYlJVo88OtkHkFz0PR2mwG1mUblJ2nxCo5FEeXzMDQtaN0PdmPYA8UgZW8WWZW2MGUeIhbaGHWmhSz6sSfXPOtncybUcKVjSQ2Su8F2BBYAlQoQ9L5YXx1ktI/XIkkEpSQO4YSMw4KtW32TyoCXQP6N8mzly7nakNBwTzUlFiSokG6uSSAG3AenFDplT7XKvH4w4KhufV4idrr8VKksPiFPGb/0e6o7yvoYyTwK3LKTybu9sijkdBweoyEr3eMXjKhjGMBgYwMCF72zbdP+1JEvqOrgdff7r4J49c53FIV8JksusdlQDbISAdvvYFVIHryPvZ0bvVHemJq9rxtxXo4+Br5jnrVZzmB6KNV7YRx7yXBA+FkAfjmWoZtPSqQm3w55AAymiA4JI6e4FUN/eUenMvrNQEeNj7KRSPx8AgofHzkDIV0C2W2srn7VOgG4ipVW7VS/B/BhyGJkdRpQWjRtxVo5U5Yk0VDDzHmwEPPpWBv9n6UpxtKj0QSMyp60AQK+Q8o9B65JpkT2bOzAEyFx6N4ezf7mJujfvAUHqPTJNGzUI20zln0mn/tFf9Vj/rp86ejZy76Sz/2iv+qx/wBdPnLP8uXj4z5Nm93L7txazs+VJLVl1UhR1rehMMINXwQeLU8Gh6gEbX/yn/8Arm/3C/4mQfdfvsuj0ssaIZJzOzBTaoimKIBpGr3g0osmvTrkT2p3j1E5+31L0fuKxijHyRCL+bEn45ibY4rHajcudsmGtK9uNzr81xP0T+/Wt/uF/wCvJHWfRzpzpFiRikke5hOwBYljufxQKBQ/o2NtCiK5592V2/qNKwaCZqHWN2d43HuIYnbf6S0R8emXPvp3kWbsuForA1bBSPUIoZpEb47kCH5nNUtjmszEfm3ivhtS1qxr1hEr2H2ZJGkEGvjGqv8AljZEzGgVokIy9Nqq1j0Jtt167L7vx6PSvHECSVYu5rfI+0gs5/gB0A4GcYdQwoiweKPT8s6R3C7fabSTQSsWk06EBibZ4mVtjE+pBDIT/NB9cmHLW88o1LPC8RTLMxEan/jmej6Qft6X+tizzP7H4p/zrnrR9IP29L/WxZ5n9j8U/wCdc88dI+p4q+Gv1v0LK/J+Z/pzV1M1FSQSou6BNH0JA5rqL9LzLMeT8z/TmrNILCk1usdSLPusevU/hn0dvtovWKDJ4qKVUy6bqCu9xKVL0aPsuF3Ec17gDmv2iwaQBRcqbiquKEyWN6BmG08hGDC6IF0LzNNxJ4asSniac0WLbH8QuVBJJ9lFbbfF+m7MnaEPiOFsKIgZCxF0WV0X1HpvY8j2V/DEqj9XN4kEknS18ILzabmVXDggU10KrgL8Tkn3Il2zsnveWueQAkXQfiLJocj1OQgQOvivV2E1ARmAdN21ZCAbBApueqH9mpruVpy2o3+gaU+n3ki55BroehHU3foF+vGLxlQxjGAwMYGBF95YydJLtq1TcLJAtCHFkEEez1vjOc6ikbd90M6MelAt9mx9w8h+W8dOc6wy2CD0PGc1aHbK6H13da9pSVN0SOiE/wD3BdGxklYa2p05pgoUiVXDk2NpYbQ13yApAAr0AsAZva8WqE9FZQT6hX3RMb+AlY/hmhpEQbX2BFdhsAQ1yfKWNUhaxQ46jmzxMtpxIhX0dWU17iOo/wDfrkaYtC7oFjkCAqANwb2lUVu2Vak+oPAPQnKP337beTWbI5HRdNQBViD4xActx12qUAB45b35dOytU4Z2kRmLbQWRS1SRr4bowHIG5S6mqIl6j1qn0iwxCSCRGUTvayICCTGASrvt4BU+W/XfQvbmcm+zOnm4ibRjmazqW3pvpSYIok0e5wBuKyqqk1yVBQkA9aJ4yt95O3DrNT43heEBEse0uHJIeRrsAfpgfhmgmnZl3fZKu5lBk1Gni3FQpbaJGBIG4C+l3n0aVv1ml/47Q/4meW05r11rq+be3E5adma8p+/VigYeKPEjZohyQkixux443FTtHxHPuIy16TvhpI12p2PGB8XgYn9pmjLE/EnKz9Vb9Zpf+O0P+Jj6q36zS/8AHaH/ABMtfi1jUVXH3jHGq0j7/Vm7V1cckxeDTfV0Ki4w4Zd9m2QBQEBBFqOLHFWcT9qk6CLTiE+JFNLIsniLsPiO5KldtgU49eq5h+qt+s0v/HaH/Ez59Vb9Zpf+O0P+Jk/m7mez1SI4jtWt2I59fvbSiaXneAPdto/mWP8AZli7jTsuuT08TTahHA6UIvE/gyfxyK+qt+s0v/HaH/Eywdz0hhlkn1Gr0ibYJEjQanTuxZx5mOxiBwu0C7O45rHS/aiZrpvBjyRkiZpERCraPpB+3pf62LPM/sfin/OuetIOIP29N/WxZ51H8n8ip/J1OYjpH1ONfDX636AmHJ+Z/pypd7+9selIjdGk3Dc4XwzsS/aIcEMeDS1ztbkUMkpe/Ghs/wCeRdT6n+7Obd7Nckutd450mWRVKlCTsCqF2MCOKNsPfuPxz2ZL9mu4fVzZZx0m0Rt0HQapZPCCbCqGVwUAVHUKFVlA4F+L096tm3Om5WSrZaO0mg9G1v8AmkgA/Ij51f6NJv8ANZQ7cQyGMX0SIL4wF+4GV/wA92Tsz+O2za6kKHBZYyKawCRe9b2noVPoaNDLvcO1Z3G2vrQ212cASSQhNoBBobmZ3Fmtu4jqRwaJLgZMdwo/O382O/X78r0QOlFYl5F9CLFcws0gWBlSNVkLiMhebYUw8x5YMNtXz9oMuvdLSqkFqCLNWfvBBsBq/wCaevPHOWFlOXjGMqGMYwGBjAwPmUbvp2b4chlWgHIY/PaEcsfdSwn5I3vy9ZGd4dA0sDBBbr5lBLAMR9xqIsMLXnjmyDWBQNC5baUClkRVeNjtIKlmV14Ishz1riqPBGeF1xSOIxLumXevhtaXIY5G8J79m5EAHyHvvNeXavXcdnmWRSyyCE2WII9qqLFT12ymjQBlJIpDUe6OdGW9sq15QQPbQFT1FeT0+AzLSg9o96NW0kqOx0zOBviWMo3C7bDSFm5WhuSgdq85ERxksFQbpJGAUE8u385jz8yegGdTbs3TageDNpwGFtsa74oF4ZVNmuBatYuiBYzS7K7Fi0U8YWAlgJPtBukkkQhdsgsliUoq6L+mHAo8crYptPOeXo8WThrZLfiv+H0VPvl2amkfSR7hS6Ugv0DyGZmcg/FmJr0BGQP15P1i/vDO5w6wFuAwscWrAtXVtpAIAsCyBZPyvcR7y3wRed7Zy8JXJbtTMvz/APXk/WL+8MfXk/WL+8M/QqvmVXzHdK+suXcKe6X51+up+sX94Z9+up+sX94Z+i92fbx3WvrJ3Cnul+c/ryfrF/eH9+fPrqfrF/eH9+fow5jY47pX1k7hT3S4D2ZCdRPDHD52MsRO3kKqyqzM5HsqAp5OY9T9i7RykRuhIKsQpFHrz1B6g9CM78Tld76TTDTv9WQNIACxChpEiNhmhB6uK/pIBNDNTw9ez2dtzwdPh9jc8ubj315P1qfvr/fn368n6xP31/vzxp+8h0++OGXakoHibQGC3QDq3VHPQsOSPiAcs/0dFxPIIog+n21J5VIWT7iwn3m/MPZA5JB68IwVmYjm8teDpeYjc8/7NjuQP8z1rVw53DgjdGqKrMp9VO2QWP0Tl1L04uTxL9kKFFqfvMRdj13WF+F1nyaMiZPEA+1Vo6XoiKpJHIG6y3J4+6K6nIh9YPARNu3g+LwRvK+SrHtbyGJPXakg657IjUafZrXsxEQ+6UNNOxj58xZOnUhY0ajwf5NXAPFxkGrzp/Z+jEUSRqAAihRV1wK4sk/xypdyezDvLmwE68nmVgDRA8pCoV55BZ2qiDl1yqYxjKhjGMBgYwMBnzPuMCmd8uydrLKgoluDf3yRSEVVOQKJIG4KDwaMF2BOpKoeGRWRV58ybgQBfNptK11rryDXS9Rp1dSri1Ioj/36+t5Qu8Pd7wnBVfE49khj4gUDzWo4kArkUx6rZFPFeH0bIsIJTZEUYtzuBUUxsnnfbpVff6+mSGo0odaYHqG8pp42/SQ+hBJ/jwQSDGq0bRo0bOS0kaAvI7mIuwFjcxAbbdNz6EE5s/5RKLIfCASKiSGvy2wf7vtoF3FbPzvAw/WpYp1LhX3II9wKoslMWUoT5Uk8zAxkgNwUJorktBO3iFSArFd5F3tW9ij0tiQxJ6Cq565g8b7RoZgrCQMUsCpB9+NlNgstg/zgbrg5rSdlNuDaeU3Ha7S/mUGiY1kIby8KdkiuAQKKZUTaTAEhiBVfxuvx4OZVYHocr0vaIiaNmWRSHYyCTaGe02h0e/DcrwNqt0JoWKO9qdeQrTbWSMKoLMtNtMi7pNp5Cou48j1Y1Q50iUvPu/NGXUgNGEayx6BrtNptup4B2+b3kD1zAdfem8YP1TcD6bq9ivfu8m3rfHXGzSW3ZjaTmupq/wCzIz/KaBnWYqpvgPVMm0ex+nzYIHNj5Zrrqmjpty2wI8J2cSbQ7mMjarNu2uAQV9ByCDc2abrdor4gVjsB3DzUvnG07Sbq9p3Dnkci6OaEksZkYqzmqEZjbzMxsyKhPBQVGTflVr5BBrLEkrB9yqviG2LANwAAFSM8cADl+bJO30BHSIuOhCK7OxslfP1PoBsPA4HoBhXM+3+5+ojnfZD4wndm3LyFZiSU1DEADaD7dAED0PBvXdzQfVdGNPv8Ro47tAo3XuNR/JrUE88C+c9vqWe7mMMh2lU3Km1SQfvCpH2k3dqG4rizmngAlQMeSkjMykpRXYDICDa2Go80fLd1nOKxEzMM1xxWZmPNijpWEmzwwiMZHJJDCgQAz0zcjcSQKqjyazT7G07TPECPvPsQki2373Y8GghYXfqEHBU39aDx3ADSNGrAbiXYs/oEAFKfjXHUkGhl77F7EWAXQ3kKOOiqLpFHQAXV+tD3DNNt7R6VY0CKKA/pJsn8SSfxzPjGVDGMYDGMYDAxgYDGMYDNbX9npMhSRdyn8wR0KnqCPQjNnGBz/vD3ZaMbxJTMwtuFDtv3L14V9wBHoxHoTuEfpdSrs6TQvvbh1QkLIdteeIsPNtA6A2AD0rOmyRhgQRYIII9CD6HKz2j3LRgdhJAACrY3JyxpGPVbI8rWBtFZFQyQhlYeA8g/08isBt9Fsu3BvoLsn5Zm0s0gSMxiFVetoVJCoBBYEkMAAQLuuprqchxDNC58NmseZhTb+vtSQN5uSfaHJ67wDnrQdpLW10JUOGTwzfhsDdKvtVd+Rd9BitkUAE9ou1N7PG4UMhUMFYOjBiQGU0D1BUqwsEevBPo9mxAnYvhn18Nnj/PwyB+eaC1dxRsAKYlg67ytsiKH81bjZNAenrx5g7TtYVBAEsassm9NxYrvJ2OKYe+iTbdAORdoz6fQot+DMV552/Vzz7mJjPPzOYk0KeKxDneKYsE04Nm6O4R+1x168j35rSfaUwU8HzTrtQFVuyhDkspoijY9fcT4WVfKLdInJO+yDM3HAcncAR0PVgvlIAFxUx4A6M7ueu0yP/yqQP4Z6gkRR9mFAP6IA9938RR683kLL2dvXYEWOm3CQIqnqa2sNzKw4uyCa60cyiRg7Mo3BGAYD71xjftHvFRmvXzDrjY39VrAD5pjGP2VC38XdCv8RkdtDoBbEzyAFm4Zo1JbdVDaCioAAB7fTnMJ1QClPGZ1arG2RpSAbI81Kl+vu5oA9PM2oabc+3aKADl9ixjcGJ3gjzFgLIPAVRR5JbVIT9q+Fw8qsR1CI24mvvfaEIfXn55o6fTSaiUF7USAbUB8zIpul9doJsv0uiLpGSU7F7qlxdUBwGZKQfGNDW73hvZPUVzlu7M7JSAHbZZiC7MbZzVWf7hxhGn2L3cWEh2ouAQtDyxKQLRPmQST1O4+mTWMZUMYxgMYxgMYxgMDGMBjI3tbvHp9N/Lzoh9xNsfko8x/LKtrfpf0q8RxyyfGlQH943/DMWvWvWXK+bHTxWXu8ZzGT6af0dH+cv8AcmYx9NLeujX/AHp/6M5/Hx+rj33D7v8AbqWM5tD9NEf39I4/ZkVv6QMl9F9LGif2jJEf56Ej80LZqM1J82q8Vit0tC0a3suOavEQNVEHoy0yt5WHI5RT8aF5Bdrdzg5tNp46PuDH3DxE5A+Yb+3Jjs7t2CcfYzxyfBWUn8V6j8s386biXoiYno56vd/Uxg7fEjArjyyp7IJ27KHBJHK35b9ciGiC2pMXUsVEjJdE23hsUTgk8hau+eDnWM8TQKwplDD1BAI5BHr8CR+OGtuYuzEU6ysB6GSMqK9SAOaroxI46cZ7eGUij4psUQzaTkc+0Gi56Hr7vhl17Yk0UK7tUdPGLsb/AAwSRzYB5J+WU/VfSP2PCfsovEIujHAAOdt0z7euxf3RjTpTHe/hrMtQxsgotsHueZEAs/6NloX8P6M3tB2dK61HYUXwiN7zY3EKd13e7169cjj9N+kVrTQyfO4VJ6j0v3n882Ifp50/39LOPk0Tf0kY0691ze1NaHufIxBkVUHF728Rjxz5VAQEXwxLdDxzeWSDu/EpVmXey9C3IHINqvQGwOeorrla0X0ydnSe1JJEf9JG1fmm4ZZuze8em1H8hqYpPgrqT+7d/wAMunG2O9fFEwkcYxhzMYxgMYOMBjF4wGMYwGaHa/Z7zJsSd4b6sgXeR7gzXt+YF/LN/AwkxuNKSv0SaSyXkncnkkyLZPvJC3mzH9FugHWJ2+csn9hGW3Gc/hU9HHu+L2wrC/Rr2eP/AC3/AOyb/qzy/wBGWgP/AJcj5STD/wBWWDtDtKOCMyTyJFGtW7sFUWaFk8CyQM1ey+82l1LFdNqoZmUWRHIjkC6shT0s1l+HX0X4GP2x+0Kvq/og0jD7OSaM/tKw/wDyF/xyv9ofQ5OvMM8cnwYNGf4bh/RnTtD21BM8iQzxyPEakVHVmjNkU4B8psEfhnyPtuBp206zxmdRbRB18RRQNlbsCmH5jMTgpPk5W4PDb+n9nC+0e52s0/MmmkAH3lG8D47kuvxrPfZvfnWwcJqGYD7r+cfLzWR+BGdxbtyATjTmePxyLEW9fEIom9t3VAn5ZH9oLoJo5Xn+rOsLFJXbw/smFWrt1Uix6+ucp4eY51s888DNeeO8woui+mWUcTaZH+KMyH8juzB2v9Jb6i1WaXSR/wCiijkkPzkaVdv+yo+Zy0dq9wezEiM0n2EdAl/GZUAYgA25IANj8xmhqvoy7PjMYfVSIZWCxgyQ3Ix6Klp5j8ssVzx5t1ji6TymJ/NQx2Z2WzFptT2hIx6nZDZ+ZJYn88zjQ9ir9zXv82hH9FZfpvoy7O06GSeSQRryzSSqijkDkgCuSB1za7CXsXxFTSyaOSVvZAkSWQ0CfLuJPQE8ZuPiz1mHqjiOPnreIUbs7ujotV/3bs/XMP02mjRB/tMCPyvJyT6CtOyip5o291xyqPx2IT/DOhJ2zB4/1cTx+MBu8LeviBau9l3VUczN2hGJRD4i+KULiOxvKA0WC9dt8XnWImOsvXj4jPXrkmXGe0foJ1K8waiKX4MGjb/1D+Iyp9p9wNfp+ZNJJQ+8gEi/O47r8az9IaPtWKUusUqSGNtjhWDbG/RaujcdMx6DtuCdpFgnjlaI7ZAjqxQ2RT0eDat+RzT1U/iGWvXUvzb2f3y12mNR6uZK+6WLAf7D2B+WWXRfTXr04cQy/tRlT+aMB/DOr9s9u9mb2i1c+j3rwyTNAWXi6IfkcEZpy9yeyZJBH9X0/iNH4oRGKs0d14gVGHlvi+mXbpPF4b+PH9/4UqL6fJa82ijJ+Erj+lTnpvp9f00KfjM3/Rlnf6PexvtrjQeB/LfbzDwvLu+08/l8vPPpm3ovoy7LZVdNMrqwDK3iTMrKRYI89EEZGZy8L7J+/wBVCn+njU/d00C/Myt/aMyaDv8A9ta01pYFo/eWCkHzeUlf451LRd0NHDRi0cCkeojQn8yCclwMrnbPhjwY4/VUu7Xd/X7lk7Q1zuRyIYtqRj9tlUF/lwPnluxjI8lrTadmMYwyYGMDAYxjApH0zf8Ag09Ve/T9en/eI+uZJNbqNBpdVqdXHoUEUJZPqySqWf0Vy46Fig49Tlt1ejSVCksayIatXVWU0bFgiuCAc+avRJKhSWNZEJBKuqspINiwwI4IvA453MmGi1fZzGLUxnUxvptU80EsaPNI5njKuwp23lkv3DM3aymHtbX9oKOdFq9EZKuzp5dMI5Rx1oFW/wBk513VaKOUASRo4DBgGVWAYchhY4I9+eG7MiPiXEh8YVL5E+1AG2pOPPxxzfGByXu9GZO1uz9c4ptdL2jKtiiIEgWOFf3QW/2s96r/AMK7x/6/qP8A+OdYXs2IGMiJAYgRGdi3GCNpEfHkBAAoVwM8nsmHbIhhjKysWkXYm2RjVtIKpiaHJ92BFdnavS6vSLp/GhmD6dVeNZI2bbsCtYU2OvX0NZUPo47CdtZMdTN43+TGbRaax7K+0ZG97lCiX7h8sv8Aoe72mhbfDpYImojdHFGjUeotQDXA4+GbUGjRC5RFUu25yqqC7VW5iB5j8Tgep4FdSrqGU9QwBB+YPByifR3o4lm7Vcxxr4faM9NtQeGoRfZNeUAX0y/5rJ2bEBIBEgEpYyAIoEhYUxfjzEjgk3eBw6Ltutvapg1IlPaBnaT6vL4X1Nh4Hh+LW3hKPXrxlm7+Jq37XX/JzoJj2VLtJu2Xx+REeiueNrHj+FdLPZ0fheF4SeFt2+HtXZt6bdlVXwrPq9nxhlcRIGVPDVgqhlT9BTVhfh0wKP2T3j0mk7Bkm0YKCCNlKP8Ayq6n2ds/r4hkZbPqDxxWVruQ66HW6BfB1EY1GnOm1DTQSxK+p3GdGDOBvJZpE99VnV5OwtOxctp4iZGVnuOM72U2rPx5iPQnpmfU6JJNviRq+1g67lVtrjoy2OGHoeuBzLs/Rap+1e1vqseicCeHd9ZWViD4IrZs9Ot5La/WpB3igaaRIlbsx0BZgiFvrAO1S1DoLr3ZeIdGiM7JGqtIQXYKoLkCgXIFsQOOcw9o9kQ6gATwRTAdBJGjgfLcDWBzY6pZYu8skbh0ZSAykFSRoyDRHBo5b+4vbUD6HRxJqIWkGlhBRZIy4IiWwVBvijfHGTcPZMKRGJIY1iIIMaogQg8EFAKN+vHOYNF3b0sLh4dLBG4sBkhiVgDwQCqg84EljGMBjGMBjGMBgYxWAxisVgMYxgMYrFYDGMVgMYrGAxisVgMYrFYDGKxgMYxWAxisVgMYrFYDGMYDGMYH/9k="/>
          <p:cNvSpPr>
            <a:spLocks noChangeAspect="1" noChangeArrowheads="1"/>
          </p:cNvSpPr>
          <p:nvPr/>
        </p:nvSpPr>
        <p:spPr bwMode="auto">
          <a:xfrm>
            <a:off x="63500" y="-1103313"/>
            <a:ext cx="2009775" cy="2276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50" name="AutoShape 26" descr="data:image/jpeg;base64,/9j/4AAQSkZJRgABAQAAAQABAAD/2wCEAAkGBhASERQSEhAUEg8UGCEYFxUYGRkZFxgeHSQhGBkfGxgcICYqGCUqHB4nITsgIzM1OCwsFh8xQTIqOCkrOCkBCQoKDgwOGg8PGjQkHSUyKTUsLSkvLCwvLCkvKyotLDUsLDQuLCwsLDQsLCwsLCwsLCk0KSwsLCwqKSwsLCkpLP/AABEIADUAkQMBIgACEQEDEQH/xAAcAAEAAgMBAQEAAAAAAAAAAAAABAUDBgcCAQj/xABCEAACAQMCAwUDBgsIAwAAAAABAgMABBESIQUGMQcTIkFRYXGRFCMygaGyNUJDUmJzdJKisdIXNFNjcpPB0RUWJP/EABkBAQADAQEAAAAAAAAAAAAAAAABAgQDBf/EACgRAAIBAwMDAgcAAAAAAAAAAAABAhESUQMTMQQUQSGBMlJhocHh8P/aAAwDAQACEQMRAD8A7jSlKAUpSgFKUoBXLO23jlxbm1EMzxahJq0sy5xoxnBHrWydqPMz2VizRPouJGCRkYyDnUx3B/FBH11xPmPjtxd2ttJcSmWQSzqGOBsFgIGwHmT8a2dNpNtTfH6M2vNUcfJ+heUrhpLG2d2LO0KEk7kkgZJNW1cC5Z52v1vbW3Fw3yYGNe7wuNOkZGcZqol7UeKsxYXjqGOQoC4Gd8Dw+VH0snJ+o7iKR+lKVwji3aJxBeH2RW5cTytMzyeHJCNpUEY9v2VQL2mcWyP/ALX+Cf8AVQulk/IfUxXg/S1KreWuINPZ287/AE5Ykdveygn7asqytUdDSKUpUAUpSgFKUoBSlKAUpSgFKV4mlCqWYgKoJJOwwNzvQHEO3Hj5kuktR9CBdTdd3cZ+xMb/AKRrR7v+5W/6+f7ttWe5ujfT3VzK2H0NKB0zuqqo9yn+GsF3/crf9fP922r2YRtjGP8AcHlyd0mzbeXbLhvym2drub5X82e67rwa9IwuvPTPnVR2c8lrxKV4mlaJY4w+VAJO4GN6xcv/AITtf9Uf3RUzst5wg4fNJJOshSSIKNABIIIO4JFVnck7eS0XFtV4Jvany8tjHZWyuZAiStqIAJ1OG6CoXOvII4fFbyicy9/1BQLp2DddRz1+yrHtc47FeizuYdQjdJVGoYbKsFOQCfOonPnPkN/BbRRxOhg6lsYPhC7Y91V076R96k6llZe1DtXIv4Nsv2eP7oq8DCqHkv8ABdp+zR/cFQ7OZYmR1y2VOoD1rzJ/Ez0I8I2rNM1QPxYGRHZcGMNkfVtj+VZBxMIz4jPeMckdfLNVJLylUMXGGDSExsckAD09AaynmIY+gcgb+zff3UBc0qN8vWlASaVq/GOd0triWORS0UcIfwAFy2pVKgEgfRkQ/velYZ+02zUR+CYvIoZUCrq3Oldiw69fZjfGRnptyfCKbkcm3UrVIOfI1tVnmjkAxHllVdJMhx4fF+L559ds1Nu+ZfDG0aEarpbdg4wcE6SwwT5bj37gVG3KtBfEvq1XtMlmHDpkgSR5ZcRgICThj4ug6acj66wjnwRyL366YZNKowAyXZ5EO2roAg9uc7GsnEe0CC3Z0njk8OohlVSuA7oo3YYY6CcnYY3Iq8YSjJOhDnFrmhxHhnKl9ibNnNvC3WNvVT6VmueVL42UAFpNqWeYkd22QCkGCduh0n4H0ruM3OVssyw93IXbOCFUr4ded9X+WT8KjL2g2hhMwhmMYUEYRWLMxC6FCsctkj2YOxNat/U+Uz7UOKnJ+B8q3q8Stma1mVA8eWKHSPCM5Plitel5L4ghKGznyvhOEJG22xGx+qu/3/NYMDtbIpn79bdBJgKXfTgtpJKgK2cHDZXGKj/+9xJG5lt5O+i2kVFUgsoPe6CzDUFIIycZxtmoWvqc0D0YZOV8X5QvW4bYFbWYvG0ysgQ6hqfUpI6jOK15OSeJEjFjcf7bfzxXd07RLUoz9zMEXRklUxlwrYHj6qGGfs1VLs+cIJNGIZR3kgjTKpuSNQOzHbT4vXAO2dqha+pFcB6MJPkl8uWDw2FvC4+cjgRGHtCgHp7axLZaLfWqETEDJ31DcZ923pVbLzhJHcSLIIzbpbtPhdXekBmCkZwuNAHUjxH06VUPaxEU71lPdCZ0IVfFpGTF9JgATtnJwPZWfanJ1O+5FejLduHyO58DLkE75Plkb+3/AJr3IjnUWhbJOzeYOKyXHO0McndvFLrbvNAAQ6xEuo48fmM4zjpvjbPq65hdQjBUKyXMUS5BzokVWJP6WSR9Qqlki7mjwO+QFdD5JUkjzGMY+P8AKvMFpIO9+bYZQgDf1G3trBxXn6OAsjRSGT5zS4VTGNDtGurxg9QOg/G9+Pd32hW8JRJYpRLIzKiqIyXKtoAA15GojYtgbbkVO3LBG5Esvk7/AJp+Ffa0b+1G7/wY/gf6qV07aZz7iGTaeJ8g2k0rzvr752yWDHphQFx0x4AfXrXocjWwMZDSDu+72yPF3RDR52ztv0xnVvnAx9pXLclk62RwR7rs9tnhWFnl7pCjIAw8JUFSem+ds5/NGMb5teJcvJJHpDuhEqyhlIyGXpjII+o0pS+WQoRwYhypD8z4nzEQQcjJ3ZiG2xuW3xjptisPE+TIJmLFpFY75BGxzIfMEflW+yvlKXyyLVgwS9nloWzmUAIY1UNsqlXQgbZ/KMcnO59AKyJyJbfJhblpNAIYMGwwYFWBBx6r9ppSp3JZIsjglvytCbdoNTiPWHTBAaMqQU0nG+CM+LOcnOahwch2scbRIZBGdWFLZ061ZXwSM76s753HlSlRfLJLimVllyVBK1zGzy6I5lCgMMA9xFk9N8hyD7hjBFWUXBo47y0jXJEMcki5PnpSAfwE/GlKvc26fT8FLV9zL/4KG7tpo3DBZC0JwdwsMrqmDj2VBg7NLSOPQjSqdTPq1AnJBXfII6HHSlKrfJN0ZayL8Fg/JsBuEuC0mtAVUahpAKlMYx+kT7z7seG4Ws6yxa3j7i4QxuuNQKJGyncEHdj1FKVCkybUfeIclW8v02k31E77nWwkby/OFfb/AJOhkIzJKNJDrgr4WVtaMDpz4WJIB23Oc7UpS+WRaiF/ZxafnzfvD+mlKVbdnkrtwwf/2Q=="/>
          <p:cNvSpPr>
            <a:spLocks noChangeAspect="1" noChangeArrowheads="1"/>
          </p:cNvSpPr>
          <p:nvPr/>
        </p:nvSpPr>
        <p:spPr bwMode="auto">
          <a:xfrm>
            <a:off x="63500" y="-249238"/>
            <a:ext cx="1381125" cy="50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ktangel 64"/>
          <p:cNvSpPr>
            <a:spLocks noChangeArrowheads="1"/>
          </p:cNvSpPr>
          <p:nvPr/>
        </p:nvSpPr>
        <p:spPr bwMode="auto">
          <a:xfrm>
            <a:off x="3153106" y="1308536"/>
            <a:ext cx="5139558" cy="4382816"/>
          </a:xfrm>
          <a:prstGeom prst="rect">
            <a:avLst/>
          </a:prstGeom>
          <a:solidFill>
            <a:schemeClr val="bg1"/>
          </a:soli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b="1" dirty="0"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21" name="Picture 2" descr="http://t0.gstatic.com/images?q=tbn:ANd9GcTPiWb7UQUUATxEd6LKZ0zDxFP0cSvCrVghfW2lGAw2cJOnHMEA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962" y="1529255"/>
            <a:ext cx="960120" cy="630621"/>
          </a:xfrm>
          <a:prstGeom prst="rect">
            <a:avLst/>
          </a:prstGeom>
          <a:noFill/>
        </p:spPr>
      </p:pic>
      <p:pic>
        <p:nvPicPr>
          <p:cNvPr id="22" name="Picture 18" descr="http://www.eastwestlifeco.com/images/logo_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3249" y="2632842"/>
            <a:ext cx="977462" cy="567558"/>
          </a:xfrm>
          <a:prstGeom prst="rect">
            <a:avLst/>
          </a:prstGeom>
          <a:noFill/>
        </p:spPr>
      </p:pic>
      <p:pic>
        <p:nvPicPr>
          <p:cNvPr id="23" name="Picture 2" descr="http://www.bayrozgar.com/images/company_logo/b_1286851595_90X90.gif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9762" y="2600049"/>
            <a:ext cx="960120" cy="631882"/>
          </a:xfrm>
          <a:prstGeom prst="rect">
            <a:avLst/>
          </a:prstGeom>
          <a:noFill/>
        </p:spPr>
      </p:pic>
      <p:pic>
        <p:nvPicPr>
          <p:cNvPr id="24" name="il_fi" descr="http://aviles-finance.com/wp-content/uploads/2011/08/MetLifeAlico_logo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9015" y="1529740"/>
            <a:ext cx="96012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648422" y="2220640"/>
            <a:ext cx="9185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State Life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3664187" y="3302964"/>
            <a:ext cx="7790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EFU Life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5835231" y="2207761"/>
            <a:ext cx="922965" cy="2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Met Life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5808299" y="3304048"/>
            <a:ext cx="1311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East West Life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6" descr="http://t2.gstatic.com/images?q=tbn:ANd9GcQ5L4l_1bHISU0Ihongsh7RX7YwvJ5Z2XWCEP47wSJA-MWURM6ZbA"/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4946" y="3719847"/>
            <a:ext cx="955894" cy="552608"/>
          </a:xfrm>
          <a:prstGeom prst="rect">
            <a:avLst/>
          </a:prstGeom>
          <a:noFill/>
        </p:spPr>
      </p:pic>
      <p:pic>
        <p:nvPicPr>
          <p:cNvPr id="30" name="Picture 22" descr="http://consumerscongress.files.wordpress.com/2011/02/1274514921_95417349_1-pictures-of-sales-consultants-in-pak-qatar-family-takaful-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0489" y="3702385"/>
            <a:ext cx="960222" cy="538540"/>
          </a:xfrm>
          <a:prstGeom prst="rect">
            <a:avLst/>
          </a:prstGeom>
          <a:noFill/>
        </p:spPr>
      </p:pic>
      <p:pic>
        <p:nvPicPr>
          <p:cNvPr id="31" name="Picture 24" descr="http://sales.e-dftl.com/Images/DT_Logo.jpg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21821" y="4648147"/>
            <a:ext cx="960120" cy="521208"/>
          </a:xfrm>
          <a:prstGeom prst="rect">
            <a:avLst/>
          </a:prstGeom>
          <a:noFill/>
        </p:spPr>
      </p:pic>
      <p:pic>
        <p:nvPicPr>
          <p:cNvPr id="32" name="Picture 2" descr="http://i1.tribune.com.pk/wp-content/uploads/2012/03/355857-adamjee_insurance_logoPHOTOADAMJEEINSURANCE-1332847300-934-640x48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7612" y="4682360"/>
            <a:ext cx="961696" cy="539485"/>
          </a:xfrm>
          <a:prstGeom prst="rect">
            <a:avLst/>
          </a:prstGeom>
          <a:noFill/>
        </p:spPr>
      </p:pic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3664193" y="4310074"/>
            <a:ext cx="105637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Jubilee Life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808295" y="4326922"/>
            <a:ext cx="2676778" cy="2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Pak Qatar Family Takaful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792524" y="5251585"/>
            <a:ext cx="2508802" cy="29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Dawood Family Takaful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3638576" y="5261013"/>
            <a:ext cx="11974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Adamjee Life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" grpId="0" animBg="1"/>
      <p:bldP spid="20" grpId="0" animBg="1"/>
      <p:bldP spid="25" grpId="0"/>
      <p:bldP spid="26" grpId="0"/>
      <p:bldP spid="27" grpId="0"/>
      <p:bldP spid="28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520262" y="384048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Life Insurance Industry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550390" y="1292772"/>
            <a:ext cx="2126824" cy="435128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Market Share</a:t>
            </a:r>
          </a:p>
          <a:p>
            <a:pPr algn="ctr">
              <a:defRPr/>
            </a:pPr>
            <a:r>
              <a:rPr lang="da-DK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 2011 </a:t>
            </a:r>
          </a:p>
          <a:p>
            <a:pPr algn="ctr">
              <a:defRPr/>
            </a:pPr>
            <a:endParaRPr lang="da-DK" sz="2800" b="1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Private and Public Sector </a:t>
            </a: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(Excluding Adamjee Life)</a:t>
            </a:r>
            <a:endParaRPr lang="da-DK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727433" y="1316420"/>
          <a:ext cx="5580995" cy="434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90441" y="510803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Amounts in Millions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" grpId="0" animBg="1"/>
      <p:bldGraphic spid="11" grpId="0">
        <p:bldAsOne/>
      </p:bldGraphic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63"/>
          <p:cNvSpPr>
            <a:spLocks noChangeArrowheads="1"/>
          </p:cNvSpPr>
          <p:nvPr/>
        </p:nvSpPr>
        <p:spPr bwMode="auto">
          <a:xfrm>
            <a:off x="520262" y="384048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111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Life Insurance Industry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65" name="Rektangel 64"/>
          <p:cNvSpPr>
            <a:spLocks noChangeArrowheads="1"/>
          </p:cNvSpPr>
          <p:nvPr/>
        </p:nvSpPr>
        <p:spPr bwMode="auto">
          <a:xfrm>
            <a:off x="518859" y="1324287"/>
            <a:ext cx="2126824" cy="4351283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a-DK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Market Share</a:t>
            </a:r>
          </a:p>
          <a:p>
            <a:pPr algn="ctr">
              <a:defRPr/>
            </a:pPr>
            <a:r>
              <a:rPr lang="da-DK" sz="2800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 2011 </a:t>
            </a:r>
          </a:p>
          <a:p>
            <a:pPr algn="ctr">
              <a:defRPr/>
            </a:pPr>
            <a:endParaRPr lang="da-DK" sz="2800" b="1" dirty="0" smtClean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Private Sector </a:t>
            </a: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  <a:p>
            <a:pPr algn="ctr">
              <a:defRPr/>
            </a:pPr>
            <a:r>
              <a:rPr lang="da-DK" b="1" dirty="0" smtClean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(Excluding Adamjee)</a:t>
            </a:r>
            <a:endParaRPr lang="da-DK" b="1" dirty="0">
              <a:solidFill>
                <a:schemeClr val="bg1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graphicFrame>
        <p:nvGraphicFramePr>
          <p:cNvPr id="13" name="Chart 12"/>
          <p:cNvGraphicFramePr/>
          <p:nvPr/>
        </p:nvGraphicFramePr>
        <p:xfrm>
          <a:off x="2680138" y="1332185"/>
          <a:ext cx="5596758" cy="435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5" grpId="0" animBg="1"/>
      <p:bldGraphic spid="1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63"/>
          <p:cNvSpPr>
            <a:spLocks noChangeArrowheads="1"/>
          </p:cNvSpPr>
          <p:nvPr/>
        </p:nvSpPr>
        <p:spPr bwMode="auto">
          <a:xfrm>
            <a:off x="520262" y="384122"/>
            <a:ext cx="7803931" cy="76580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93700" indent="-2825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2600" b="1" kern="0" noProof="1" smtClean="0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rPr>
              <a:t>Agenda</a:t>
            </a:r>
            <a:endParaRPr lang="da-DK" sz="26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" name="Rektangel 64"/>
          <p:cNvSpPr>
            <a:spLocks noChangeArrowheads="1"/>
          </p:cNvSpPr>
          <p:nvPr/>
        </p:nvSpPr>
        <p:spPr bwMode="auto">
          <a:xfrm>
            <a:off x="536028" y="1446563"/>
            <a:ext cx="7788166" cy="4118663"/>
          </a:xfrm>
          <a:prstGeom prst="rect">
            <a:avLst/>
          </a:prstGeom>
          <a:blipFill dpi="0" rotWithShape="1">
            <a:blip r:embed="rId2">
              <a:alphaModFix amt="60000"/>
            </a:blip>
            <a:srcRect/>
            <a:tile tx="0" ty="0" sx="100000" sy="100000" flip="none" algn="tl"/>
          </a:blip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8428" y="388992"/>
            <a:ext cx="835572" cy="761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0621" y="1686910"/>
            <a:ext cx="7646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insurance: Key players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philosophy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Life insurance contract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Claims definitions, types and statistics</a:t>
            </a:r>
          </a:p>
          <a:p>
            <a:pPr marL="577850" indent="-514350">
              <a:buFont typeface="+mj-lt"/>
              <a:buAutoNum type="arabicPeriod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77850" indent="-514350">
              <a:buFont typeface="+mj-lt"/>
              <a:buAutoNum type="arabicPeriod"/>
            </a:pPr>
            <a:r>
              <a:rPr lang="en-US" sz="2600" dirty="0" smtClean="0">
                <a:solidFill>
                  <a:schemeClr val="bg1"/>
                </a:solidFill>
              </a:rPr>
              <a:t>Parties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6845</TotalTime>
  <Words>864</Words>
  <Application>Microsoft Office PowerPoint</Application>
  <PresentationFormat>On-screen Show (4:3)</PresentationFormat>
  <Paragraphs>301</Paragraphs>
  <Slides>35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Zain-Home</dc:creator>
  <cp:lastModifiedBy>Zain</cp:lastModifiedBy>
  <cp:revision>578</cp:revision>
  <dcterms:created xsi:type="dcterms:W3CDTF">2012-11-18T13:50:23Z</dcterms:created>
  <dcterms:modified xsi:type="dcterms:W3CDTF">2012-12-03T08:08:34Z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