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6"/>
  </p:notesMasterIdLst>
  <p:sldIdLst>
    <p:sldId id="258" r:id="rId2"/>
    <p:sldId id="256" r:id="rId3"/>
    <p:sldId id="257" r:id="rId4"/>
    <p:sldId id="27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D246A-E872-489B-A997-45EA79D8634C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6745-519F-455D-A741-47FB87708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3EB334-7201-4342-A6C3-0E56A9C93B40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AD6A5-D8B5-41E8-9B7E-18E71AA68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3EB334-7201-4342-A6C3-0E56A9C93B40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AD6A5-D8B5-41E8-9B7E-18E71AA68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24800" y="0"/>
            <a:ext cx="1219200" cy="13716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16764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0" y="0"/>
            <a:ext cx="1371600" cy="14478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unit Achria\Documents\4.Archive\Marketing\Images\Proprietary Images\SM62322-Individual Brochure Image-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648200" cy="49795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C:\Users\Imran\AppData\Local\Microsoft\Windows\Temporary Internet Files\Content.Outlook\YOUXU1QH\Cover_1.jpg"/>
          <p:cNvPicPr>
            <a:picLocks noChangeAspect="1" noChangeArrowheads="1"/>
          </p:cNvPicPr>
          <p:nvPr/>
        </p:nvPicPr>
        <p:blipFill>
          <a:blip r:embed="rId3" cstate="print"/>
          <a:srcRect l="80833" t="74953" r="599" b="2159"/>
          <a:stretch>
            <a:fillRect/>
          </a:stretch>
        </p:blipFill>
        <p:spPr bwMode="auto">
          <a:xfrm>
            <a:off x="4724400" y="228600"/>
            <a:ext cx="2773133" cy="257113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48600" y="304800"/>
            <a:ext cx="1295400" cy="50292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410200"/>
            <a:ext cx="8534400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MICROINSURANCE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CHALLENGES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SCALABILITY and SUSTAINABILITY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8674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9800" y="58674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57800" y="3048000"/>
            <a:ext cx="2286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GOAL: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rgbClr val="339933"/>
                </a:solidFill>
              </a:rPr>
              <a:t>Microinsurance</a:t>
            </a:r>
            <a:r>
              <a:rPr lang="en-US" b="1" dirty="0" smtClean="0">
                <a:solidFill>
                  <a:srgbClr val="339933"/>
                </a:solidFill>
              </a:rPr>
              <a:t> as a Free Standing, Sustainable Business  </a:t>
            </a:r>
            <a:endParaRPr lang="en-US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02"/>
          <p:cNvPicPr>
            <a:picLocks noChangeAspect="1" noChangeArrowheads="1"/>
          </p:cNvPicPr>
          <p:nvPr/>
        </p:nvPicPr>
        <p:blipFill>
          <a:blip r:embed="rId2" cstate="print"/>
          <a:srcRect t="23074" r="37999" b="57114"/>
          <a:stretch>
            <a:fillRect/>
          </a:stretch>
        </p:blipFill>
        <p:spPr bwMode="auto">
          <a:xfrm>
            <a:off x="0" y="0"/>
            <a:ext cx="5697538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8" name="Picture 15" descr="05"/>
          <p:cNvPicPr>
            <a:picLocks noChangeAspect="1" noChangeArrowheads="1"/>
          </p:cNvPicPr>
          <p:nvPr/>
        </p:nvPicPr>
        <p:blipFill>
          <a:blip r:embed="rId3" cstate="print"/>
          <a:srcRect l="68979"/>
          <a:stretch>
            <a:fillRect/>
          </a:stretch>
        </p:blipFill>
        <p:spPr bwMode="auto">
          <a:xfrm>
            <a:off x="0" y="1600200"/>
            <a:ext cx="16002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05"/>
          <p:cNvPicPr>
            <a:picLocks noChangeAspect="1" noChangeArrowheads="1"/>
          </p:cNvPicPr>
          <p:nvPr/>
        </p:nvPicPr>
        <p:blipFill>
          <a:blip r:embed="rId4" cstate="print"/>
          <a:srcRect r="6935"/>
          <a:stretch>
            <a:fillRect/>
          </a:stretch>
        </p:blipFill>
        <p:spPr bwMode="auto">
          <a:xfrm>
            <a:off x="3886200" y="1600200"/>
            <a:ext cx="5257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33400" y="31242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Financial and risk literacy-behavior change and greater market creation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Gaps: </a:t>
            </a: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General </a:t>
            </a:r>
            <a:r>
              <a:rPr lang="en-US" sz="2400" dirty="0" smtClean="0"/>
              <a:t>risk communication,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Risk management capability-building,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Information about specific insurance products-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Why &amp; What kind of insurance do I need and how much?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Distribution and reach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Regulations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1905000"/>
            <a:ext cx="2954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Market Challenges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35490"/>
          <p:cNvPicPr>
            <a:picLocks noChangeAspect="1" noChangeArrowheads="1"/>
          </p:cNvPicPr>
          <p:nvPr/>
        </p:nvPicPr>
        <p:blipFill>
          <a:blip r:embed="rId2" cstate="print"/>
          <a:srcRect t="28349" b="34007"/>
          <a:stretch>
            <a:fillRect/>
          </a:stretch>
        </p:blipFill>
        <p:spPr bwMode="auto">
          <a:xfrm>
            <a:off x="0" y="0"/>
            <a:ext cx="56388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4" name="Picture 16" descr="05"/>
          <p:cNvPicPr>
            <a:picLocks noChangeAspect="1" noChangeArrowheads="1"/>
          </p:cNvPicPr>
          <p:nvPr/>
        </p:nvPicPr>
        <p:blipFill>
          <a:blip r:embed="rId3" cstate="print"/>
          <a:srcRect r="39305"/>
          <a:stretch>
            <a:fillRect/>
          </a:stretch>
        </p:blipFill>
        <p:spPr bwMode="auto">
          <a:xfrm>
            <a:off x="6629400" y="1447800"/>
            <a:ext cx="2514600" cy="927842"/>
          </a:xfrm>
          <a:prstGeom prst="rect">
            <a:avLst/>
          </a:prstGeom>
          <a:noFill/>
        </p:spPr>
      </p:pic>
      <p:pic>
        <p:nvPicPr>
          <p:cNvPr id="5" name="Picture 17" descr="05"/>
          <p:cNvPicPr>
            <a:picLocks noChangeAspect="1" noChangeArrowheads="1"/>
          </p:cNvPicPr>
          <p:nvPr/>
        </p:nvPicPr>
        <p:blipFill>
          <a:blip r:embed="rId4" cstate="print"/>
          <a:srcRect l="54143"/>
          <a:stretch>
            <a:fillRect/>
          </a:stretch>
        </p:blipFill>
        <p:spPr bwMode="auto">
          <a:xfrm>
            <a:off x="0" y="1524000"/>
            <a:ext cx="2209800" cy="8339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1676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Challenges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51837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Paucity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Administration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Distribution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Appropriate pricing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Paucity of appropriate providers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Government support to </a:t>
            </a:r>
            <a:r>
              <a:rPr lang="en-US" sz="2800" dirty="0" smtClean="0"/>
              <a:t>MicroHealth </a:t>
            </a:r>
            <a:r>
              <a:rPr lang="en-US" sz="2800" dirty="0" smtClean="0"/>
              <a:t>providers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14400" y="35814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 dirty="0">
                <a:solidFill>
                  <a:srgbClr val="0066CC"/>
                </a:solidFill>
                <a:latin typeface="Arial Unicode MS" pitchFamily="34" charset="-128"/>
                <a:cs typeface="Times New Roman" pitchFamily="18" charset="0"/>
              </a:rPr>
              <a:t>Contact Us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181600" y="5105400"/>
            <a:ext cx="2338269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B2B2B2"/>
                </a:solidFill>
              </a:rPr>
              <a:t>www.asicare.net</a:t>
            </a:r>
            <a:endParaRPr lang="en-US" sz="2400" b="1" dirty="0">
              <a:solidFill>
                <a:srgbClr val="B2B2B2"/>
              </a:solidFill>
            </a:endParaRPr>
          </a:p>
          <a:p>
            <a:endParaRPr lang="en-US" sz="2400" b="1" dirty="0">
              <a:solidFill>
                <a:srgbClr val="B2B2B2"/>
              </a:solidFill>
            </a:endParaRPr>
          </a:p>
        </p:txBody>
      </p:sp>
      <p:pic>
        <p:nvPicPr>
          <p:cNvPr id="4" name="Picture 9" descr="05"/>
          <p:cNvPicPr>
            <a:picLocks noChangeAspect="1" noChangeArrowheads="1"/>
          </p:cNvPicPr>
          <p:nvPr/>
        </p:nvPicPr>
        <p:blipFill>
          <a:blip r:embed="rId2" cstate="print"/>
          <a:srcRect l="81117"/>
          <a:stretch>
            <a:fillRect/>
          </a:stretch>
        </p:blipFill>
        <p:spPr bwMode="auto">
          <a:xfrm>
            <a:off x="0" y="3352800"/>
            <a:ext cx="914400" cy="1265237"/>
          </a:xfrm>
          <a:prstGeom prst="rect">
            <a:avLst/>
          </a:prstGeom>
          <a:noFill/>
        </p:spPr>
      </p:pic>
      <p:pic>
        <p:nvPicPr>
          <p:cNvPr id="5" name="Picture 10" descr="05"/>
          <p:cNvPicPr>
            <a:picLocks noChangeAspect="1" noChangeArrowheads="1"/>
          </p:cNvPicPr>
          <p:nvPr/>
        </p:nvPicPr>
        <p:blipFill>
          <a:blip r:embed="rId3" cstate="print"/>
          <a:srcRect r="55490"/>
          <a:stretch>
            <a:fillRect/>
          </a:stretch>
        </p:blipFill>
        <p:spPr bwMode="auto">
          <a:xfrm>
            <a:off x="2590800" y="3352800"/>
            <a:ext cx="1143000" cy="126523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0" y="30480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0066CC"/>
                </a:solidFill>
                <a:latin typeface="Lucida Sans" pitchFamily="34" charset="0"/>
                <a:cs typeface="Times New Roman" pitchFamily="18" charset="0"/>
              </a:rPr>
              <a:t>Corporate Office</a:t>
            </a:r>
            <a:endParaRPr lang="en-US" sz="1600" dirty="0">
              <a:latin typeface="Lucida Sans" pitchFamily="34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14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en-US" sz="1600" b="1" dirty="0" smtClean="0">
                <a:latin typeface="Lucida Sans" pitchFamily="34" charset="0"/>
                <a:cs typeface="Times New Roman" pitchFamily="18" charset="0"/>
              </a:rPr>
              <a:t>AsiaCare Heath &amp; Life Insurance  Company</a:t>
            </a:r>
            <a:r>
              <a:rPr lang="en-US" sz="1600" dirty="0" smtClean="0">
                <a:latin typeface="Lucida Sans" pitchFamily="34" charset="0"/>
                <a:cs typeface="Times New Roman" pitchFamily="18" charset="0"/>
              </a:rPr>
              <a:t> </a:t>
            </a:r>
            <a:endParaRPr lang="en-US" sz="1600" dirty="0">
              <a:latin typeface="Lucida Sans" pitchFamily="34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en-US" sz="1600" dirty="0" smtClean="0">
                <a:latin typeface="Lucida Sans" pitchFamily="34" charset="0"/>
                <a:cs typeface="Times New Roman" pitchFamily="18" charset="0"/>
              </a:rPr>
              <a:t>15 &amp; 17-C,2</a:t>
            </a:r>
            <a:r>
              <a:rPr lang="en-US" sz="1600" baseline="30000" dirty="0" smtClean="0">
                <a:latin typeface="Lucida Sans" pitchFamily="34" charset="0"/>
                <a:cs typeface="Times New Roman" pitchFamily="18" charset="0"/>
              </a:rPr>
              <a:t>nd</a:t>
            </a:r>
            <a:r>
              <a:rPr lang="en-US" sz="1600" dirty="0" smtClean="0">
                <a:latin typeface="Lucida Sans" pitchFamily="34" charset="0"/>
                <a:cs typeface="Times New Roman" pitchFamily="18" charset="0"/>
              </a:rPr>
              <a:t> Floor, </a:t>
            </a:r>
            <a:r>
              <a:rPr lang="en-US" sz="1600" dirty="0" err="1" smtClean="0">
                <a:latin typeface="Lucida Sans" pitchFamily="34" charset="0"/>
                <a:cs typeface="Times New Roman" pitchFamily="18" charset="0"/>
              </a:rPr>
              <a:t>Zamzama</a:t>
            </a:r>
            <a:r>
              <a:rPr lang="en-US" sz="1600" dirty="0" smtClean="0">
                <a:latin typeface="Lucida Sans" pitchFamily="34" charset="0"/>
                <a:cs typeface="Times New Roman" pitchFamily="18" charset="0"/>
              </a:rPr>
              <a:t> 5</a:t>
            </a:r>
            <a:r>
              <a:rPr lang="en-US" sz="1600" baseline="30000" dirty="0" smtClean="0">
                <a:latin typeface="Lucida Sans" pitchFamily="34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Lucida Sans" pitchFamily="34" charset="0"/>
                <a:cs typeface="Times New Roman" pitchFamily="18" charset="0"/>
              </a:rPr>
              <a:t> Commercial Lane, DHA Phase 5,Karachi,</a:t>
            </a:r>
            <a:endParaRPr lang="en-US" sz="1600" dirty="0">
              <a:latin typeface="Lucida Sans" pitchFamily="34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en-US" sz="1600" dirty="0" smtClean="0">
                <a:latin typeface="Lucida Sans" pitchFamily="34" charset="0"/>
                <a:cs typeface="Times New Roman" pitchFamily="18" charset="0"/>
              </a:rPr>
              <a:t>Pakistan-75600 </a:t>
            </a:r>
            <a:endParaRPr lang="en-US" sz="1600" dirty="0">
              <a:latin typeface="Lucida Sans" pitchFamily="34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en-US" sz="1600" dirty="0">
                <a:latin typeface="Lucida Sans" pitchFamily="34" charset="0"/>
                <a:cs typeface="Times New Roman" pitchFamily="18" charset="0"/>
              </a:rPr>
              <a:t>Phone no : </a:t>
            </a:r>
            <a:r>
              <a:rPr lang="en-US" sz="1600" dirty="0" smtClean="0">
                <a:latin typeface="Lucida Sans" pitchFamily="34" charset="0"/>
                <a:cs typeface="Times New Roman" pitchFamily="18" charset="0"/>
              </a:rPr>
              <a:t>+923-5302072-75. </a:t>
            </a:r>
            <a:r>
              <a:rPr lang="en-US" sz="1600" dirty="0">
                <a:latin typeface="Lucida Sans" pitchFamily="34" charset="0"/>
                <a:cs typeface="Times New Roman" pitchFamily="18" charset="0"/>
              </a:rPr>
              <a:t>Fax : </a:t>
            </a:r>
            <a:r>
              <a:rPr lang="en-US" sz="1600" dirty="0" smtClean="0">
                <a:latin typeface="Lucida Sans" pitchFamily="34" charset="0"/>
                <a:cs typeface="Times New Roman" pitchFamily="18" charset="0"/>
              </a:rPr>
              <a:t>+923528260062</a:t>
            </a:r>
            <a:endParaRPr lang="en-US" sz="1600" dirty="0">
              <a:latin typeface="Lucida Sans" pitchFamily="34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en-US" sz="1600" dirty="0">
                <a:solidFill>
                  <a:schemeClr val="accent2"/>
                </a:solidFill>
                <a:latin typeface="Lucida Sans" pitchFamily="34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</Template>
  <TotalTime>571</TotalTime>
  <Words>117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</vt:lpstr>
      <vt:lpstr>Slide 1</vt:lpstr>
      <vt:lpstr>Slide 2</vt:lpstr>
      <vt:lpstr>Slide 3</vt:lpstr>
      <vt:lpstr>Slide 4</vt:lpstr>
    </vt:vector>
  </TitlesOfParts>
  <Company>AsiaCare Health &amp; Life Insurance Co.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Punit Achria</dc:creator>
  <cp:lastModifiedBy>Muhammad Shoaib</cp:lastModifiedBy>
  <cp:revision>14</cp:revision>
  <dcterms:created xsi:type="dcterms:W3CDTF">2010-12-23T13:46:44Z</dcterms:created>
  <dcterms:modified xsi:type="dcterms:W3CDTF">2011-11-29T05:11:56Z</dcterms:modified>
</cp:coreProperties>
</file>