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70" r:id="rId3"/>
    <p:sldId id="288" r:id="rId4"/>
    <p:sldId id="289" r:id="rId5"/>
    <p:sldId id="299" r:id="rId6"/>
    <p:sldId id="290" r:id="rId7"/>
    <p:sldId id="291" r:id="rId8"/>
    <p:sldId id="300" r:id="rId9"/>
    <p:sldId id="293" r:id="rId10"/>
    <p:sldId id="294" r:id="rId11"/>
    <p:sldId id="296" r:id="rId12"/>
    <p:sldId id="295" r:id="rId13"/>
    <p:sldId id="297" r:id="rId14"/>
    <p:sldId id="298" r:id="rId15"/>
    <p:sldId id="30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4167" autoAdjust="0"/>
  </p:normalViewPr>
  <p:slideViewPr>
    <p:cSldViewPr>
      <p:cViewPr varScale="1">
        <p:scale>
          <a:sx n="75" d="100"/>
          <a:sy n="75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5292-9CB9-42A7-82F8-1C63C1AE0DE2}" type="datetimeFigureOut">
              <a:rPr lang="en-AU" smtClean="0"/>
              <a:pPr/>
              <a:t>29/11/2011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857-ACCA-4A68-9E1E-A9D0C4A5F8E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14E6-9A25-47E0-9624-A8AB2FC3B8C0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1F54B-2EA8-4AE1-9145-4336514F376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851" y="4913057"/>
            <a:ext cx="5843234" cy="2365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11/29/2011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gowri\Desktop\indiastateandunion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ellyejm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oleObject" Target="../embeddings/oleObject2.bin"/><Relationship Id="rId3" Type="http://schemas.openxmlformats.org/officeDocument/2006/relationships/tags" Target="../tags/tag1.xml"/><Relationship Id="rId21" Type="http://schemas.openxmlformats.org/officeDocument/2006/relationships/tags" Target="../tags/tag19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5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Relationship Id="rId22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614.jpg"/>
          <p:cNvPicPr>
            <a:picLocks noChangeAspect="1"/>
          </p:cNvPicPr>
          <p:nvPr/>
        </p:nvPicPr>
        <p:blipFill>
          <a:blip r:embed="rId2" cstate="print">
            <a:alphaModFix amt="66000"/>
          </a:blip>
          <a:stretch>
            <a:fillRect/>
          </a:stretch>
        </p:blipFill>
        <p:spPr>
          <a:xfrm>
            <a:off x="0" y="21332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892480" cy="26642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Microinsurance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Business Case-Case studies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Microinsurance Seminar,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Karachi 28 Nov 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Eamon Kelly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2960"/>
          </a:xfrm>
        </p:spPr>
        <p:txBody>
          <a:bodyPr/>
          <a:lstStyle/>
          <a:p>
            <a:r>
              <a:rPr lang="en-GB" sz="3000" dirty="0" smtClean="0">
                <a:solidFill>
                  <a:srgbClr val="0070C0"/>
                </a:solidFill>
              </a:rPr>
              <a:t>D: India…diversification is the key?</a:t>
            </a:r>
            <a:endParaRPr lang="en-GB" sz="30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778674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396"/>
                <a:gridCol w="1001977"/>
                <a:gridCol w="1001977"/>
                <a:gridCol w="993806"/>
                <a:gridCol w="1132802"/>
                <a:gridCol w="1112392"/>
                <a:gridCol w="1112392"/>
              </a:tblGrid>
              <a:tr h="4388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Manipal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Arogya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Suraksha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: group health insurance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Weather index based insurance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Target Market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groups in coastal areas of western India</a:t>
                      </a:r>
                      <a:endParaRPr lang="en-GB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Clients of MFIs, rural banks and other credit products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Distribution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Outreach programme of health care providers of </a:t>
                      </a:r>
                      <a:r>
                        <a:rPr lang="en-GB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Manipal</a:t>
                      </a: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group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MFIs, other credit providers and farm input providers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Measures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47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Gross WP </a:t>
                      </a:r>
                      <a:r>
                        <a:rPr lang="en-GB" sz="1000" b="1" dirty="0" smtClean="0"/>
                        <a:t>(US$000)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539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1,008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1,323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1,383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4,637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20,490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3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No. of Lives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318,000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511,000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550,000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43,000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109,000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250,000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33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Claims ratio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633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Expense ratio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633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Gross profit (%)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(30)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(29)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(26)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(35)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4859868"/>
            <a:ext cx="38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look at the drivers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9" y="5253007"/>
            <a:ext cx="4145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/>
              <a:t>Scale</a:t>
            </a:r>
          </a:p>
          <a:p>
            <a:pPr algn="l"/>
            <a:r>
              <a:rPr lang="en-GB" sz="1400" dirty="0" smtClean="0"/>
              <a:t>Selling institutions have direct relations with clients</a:t>
            </a:r>
          </a:p>
          <a:p>
            <a:pPr algn="l"/>
            <a:r>
              <a:rPr lang="en-GB" sz="1400" dirty="0" smtClean="0"/>
              <a:t>Alignment of incentives</a:t>
            </a:r>
          </a:p>
          <a:p>
            <a:pPr algn="l"/>
            <a:endParaRPr lang="en-GB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94818"/>
            <a:ext cx="4067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Managing Claims costs</a:t>
            </a:r>
          </a:p>
          <a:p>
            <a:r>
              <a:rPr lang="en-GB" sz="1400" dirty="0" smtClean="0"/>
              <a:t>Active working with health care providers</a:t>
            </a:r>
          </a:p>
          <a:p>
            <a:r>
              <a:rPr lang="en-GB" sz="1400" dirty="0" smtClean="0"/>
              <a:t>Geographical spread of weather insurance</a:t>
            </a:r>
          </a:p>
          <a:p>
            <a:pPr algn="l"/>
            <a:r>
              <a:rPr lang="en-GB" sz="1600" b="1" dirty="0" smtClean="0"/>
              <a:t>Managing Acquisition &amp; admin costs</a:t>
            </a:r>
          </a:p>
          <a:p>
            <a:pPr algn="l"/>
            <a:r>
              <a:rPr lang="en-GB" sz="1400" dirty="0" smtClean="0"/>
              <a:t>Service providers as distributor…lower cost</a:t>
            </a:r>
          </a:p>
          <a:p>
            <a:pPr algn="l"/>
            <a:r>
              <a:rPr lang="en-GB" sz="1400" dirty="0" smtClean="0"/>
              <a:t>Link with core business of distributor</a:t>
            </a:r>
            <a:endParaRPr lang="en-GB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28604"/>
            <a:ext cx="7992888" cy="7969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itchFamily="34" charset="0"/>
              </a:rPr>
              <a:t>Risk Diversification: increase in no. of states </a:t>
            </a:r>
          </a:p>
        </p:txBody>
      </p:sp>
      <p:pic>
        <p:nvPicPr>
          <p:cNvPr id="179203" name="Picture 3" descr="C:\Documents and Settings\gowri\Desktop\indiastateandunion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714480" y="1285860"/>
            <a:ext cx="5689600" cy="4970463"/>
          </a:xfrm>
          <a:noFill/>
          <a:ln/>
        </p:spPr>
      </p:pic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3419475" y="3716338"/>
            <a:ext cx="431800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WI</a:t>
            </a:r>
          </a:p>
        </p:txBody>
      </p:sp>
      <p:sp>
        <p:nvSpPr>
          <p:cNvPr id="179206" name="Oval 6"/>
          <p:cNvSpPr>
            <a:spLocks noChangeArrowheads="1"/>
          </p:cNvSpPr>
          <p:nvPr/>
        </p:nvSpPr>
        <p:spPr bwMode="auto">
          <a:xfrm>
            <a:off x="4859338" y="4724400"/>
            <a:ext cx="3603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WI</a:t>
            </a: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4284663" y="3573463"/>
            <a:ext cx="433387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WI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3419475" y="4868863"/>
            <a:ext cx="287338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09" name="Oval 9"/>
          <p:cNvSpPr>
            <a:spLocks noChangeArrowheads="1"/>
          </p:cNvSpPr>
          <p:nvPr/>
        </p:nvSpPr>
        <p:spPr bwMode="auto">
          <a:xfrm>
            <a:off x="3995738" y="5445125"/>
            <a:ext cx="433387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10" name="Oval 10"/>
          <p:cNvSpPr>
            <a:spLocks noChangeArrowheads="1"/>
          </p:cNvSpPr>
          <p:nvPr/>
        </p:nvSpPr>
        <p:spPr bwMode="auto">
          <a:xfrm>
            <a:off x="3779838" y="3141663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WI</a:t>
            </a: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5219700" y="3789363"/>
            <a:ext cx="2889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/>
              <a:t>WI</a:t>
            </a:r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5508625" y="4221163"/>
            <a:ext cx="2873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13" name="Oval 13"/>
          <p:cNvSpPr>
            <a:spLocks noChangeArrowheads="1"/>
          </p:cNvSpPr>
          <p:nvPr/>
        </p:nvSpPr>
        <p:spPr bwMode="auto">
          <a:xfrm>
            <a:off x="3492500" y="5516563"/>
            <a:ext cx="2873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14" name="Oval 14"/>
          <p:cNvSpPr>
            <a:spLocks noChangeArrowheads="1"/>
          </p:cNvSpPr>
          <p:nvPr/>
        </p:nvSpPr>
        <p:spPr bwMode="auto">
          <a:xfrm>
            <a:off x="3851275" y="6165850"/>
            <a:ext cx="287338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15" name="Oval 15"/>
          <p:cNvSpPr>
            <a:spLocks noChangeArrowheads="1"/>
          </p:cNvSpPr>
          <p:nvPr/>
        </p:nvSpPr>
        <p:spPr bwMode="auto">
          <a:xfrm>
            <a:off x="6300788" y="3716338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16" name="Oval 16"/>
          <p:cNvSpPr>
            <a:spLocks noChangeArrowheads="1"/>
          </p:cNvSpPr>
          <p:nvPr/>
        </p:nvSpPr>
        <p:spPr bwMode="auto">
          <a:xfrm>
            <a:off x="3708400" y="2852738"/>
            <a:ext cx="2873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17" name="Oval 17"/>
          <p:cNvSpPr>
            <a:spLocks noChangeArrowheads="1"/>
          </p:cNvSpPr>
          <p:nvPr/>
        </p:nvSpPr>
        <p:spPr bwMode="auto">
          <a:xfrm>
            <a:off x="4572000" y="4437063"/>
            <a:ext cx="2873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18" name="Oval 18"/>
          <p:cNvSpPr>
            <a:spLocks noChangeArrowheads="1"/>
          </p:cNvSpPr>
          <p:nvPr/>
        </p:nvSpPr>
        <p:spPr bwMode="auto">
          <a:xfrm>
            <a:off x="5076825" y="4076700"/>
            <a:ext cx="2873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WI</a:t>
            </a:r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3924300" y="4005263"/>
            <a:ext cx="2873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/>
              <a:t>WI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>
                <a:solidFill>
                  <a:srgbClr val="0070C0"/>
                </a:solidFill>
              </a:rPr>
              <a:t>Organisation structure</a:t>
            </a:r>
            <a:endParaRPr lang="en-GB" sz="3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357298"/>
            <a:ext cx="7772400" cy="350520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Does cross subsidisation help</a:t>
            </a:r>
          </a:p>
          <a:p>
            <a:pPr lvl="1"/>
            <a:r>
              <a:rPr lang="en-GB" b="1" dirty="0" smtClean="0"/>
              <a:t>Shared backend resources between traditional big ticket business and MI units</a:t>
            </a:r>
          </a:p>
          <a:p>
            <a:pPr lvl="1"/>
            <a:r>
              <a:rPr lang="en-GB" b="1" dirty="0" smtClean="0"/>
              <a:t>Cross fertilisation of ideas</a:t>
            </a:r>
          </a:p>
          <a:p>
            <a:pPr lvl="1"/>
            <a:r>
              <a:rPr lang="en-GB" b="1" dirty="0" smtClean="0"/>
              <a:t>Provision of networks</a:t>
            </a:r>
          </a:p>
          <a:p>
            <a:r>
              <a:rPr lang="en-GB" b="1" dirty="0" smtClean="0"/>
              <a:t>Special focus through “special” units</a:t>
            </a:r>
          </a:p>
          <a:p>
            <a:pPr lvl="1"/>
            <a:r>
              <a:rPr lang="en-GB" b="1" dirty="0" smtClean="0"/>
              <a:t>OM, non-OM</a:t>
            </a:r>
          </a:p>
          <a:p>
            <a:r>
              <a:rPr lang="en-GB" b="1" dirty="0" smtClean="0"/>
              <a:t>Leverage providers and govt support</a:t>
            </a:r>
          </a:p>
          <a:p>
            <a:pPr lvl="1"/>
            <a:r>
              <a:rPr lang="en-GB" b="1" dirty="0" smtClean="0"/>
              <a:t>IL for weather insurance….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Insights from studies…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59369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Scale is </a:t>
            </a:r>
            <a:r>
              <a:rPr lang="en-GB" b="1" dirty="0" smtClean="0"/>
              <a:t>important – </a:t>
            </a:r>
            <a:r>
              <a:rPr lang="en-GB" b="1" dirty="0" err="1" smtClean="0"/>
              <a:t>eg</a:t>
            </a:r>
            <a:r>
              <a:rPr lang="en-GB" b="1" dirty="0" smtClean="0"/>
              <a:t> amortising set up and fixed expenses</a:t>
            </a:r>
          </a:p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M&amp;E is critical of claims AND expense</a:t>
            </a:r>
          </a:p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Competitive MI markets are emerging &amp; consequent practices (churn/discipline)</a:t>
            </a:r>
          </a:p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Product evolution is important – fix the problems</a:t>
            </a:r>
          </a:p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Challenges with voluntary products (selection, scale, dist costs) </a:t>
            </a:r>
          </a:p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Profitable but care with LT potential, PR &amp; </a:t>
            </a:r>
            <a:r>
              <a:rPr lang="en-GB" b="1" dirty="0" err="1" smtClean="0"/>
              <a:t>Reg</a:t>
            </a:r>
            <a:r>
              <a:rPr lang="en-GB" b="1" dirty="0" smtClean="0"/>
              <a:t>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971600" y="764704"/>
            <a:ext cx="0" cy="4824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43608" y="5589240"/>
            <a:ext cx="69847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3068960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908720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5896" y="60840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Business Case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-391905" y="26322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Client Value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57332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LOW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0182" y="42930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LOW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57332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HIGH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0182" y="148013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HIGH</a:t>
            </a:r>
            <a:endParaRPr lang="en-AU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99592" y="125760"/>
            <a:ext cx="7776864" cy="7829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Client Value </a:t>
            </a:r>
            <a:r>
              <a:rPr lang="en-GB" dirty="0" err="1" smtClean="0">
                <a:solidFill>
                  <a:srgbClr val="0070C0"/>
                </a:solidFill>
              </a:rPr>
              <a:t>vs</a:t>
            </a:r>
            <a:r>
              <a:rPr lang="en-GB" dirty="0" smtClean="0">
                <a:solidFill>
                  <a:srgbClr val="0070C0"/>
                </a:solidFill>
              </a:rPr>
              <a:t> Business Case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12160" y="1340768"/>
            <a:ext cx="15121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??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03648" y="5013176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2555776" y="1628800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7092280" y="4653136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6300192" y="4869160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2339752" y="4653136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ight Arrow 27"/>
          <p:cNvSpPr/>
          <p:nvPr/>
        </p:nvSpPr>
        <p:spPr>
          <a:xfrm>
            <a:off x="3419872" y="1772816"/>
            <a:ext cx="10081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ight Arrow 28"/>
          <p:cNvSpPr/>
          <p:nvPr/>
        </p:nvSpPr>
        <p:spPr>
          <a:xfrm rot="16200000">
            <a:off x="6336196" y="3753036"/>
            <a:ext cx="93610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ight Arrow 29"/>
          <p:cNvSpPr/>
          <p:nvPr/>
        </p:nvSpPr>
        <p:spPr>
          <a:xfrm rot="19804480">
            <a:off x="2945375" y="4132905"/>
            <a:ext cx="1194989" cy="1712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772400" cy="3505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sz="4000" dirty="0" smtClean="0"/>
              <a:t>Thank You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3200" dirty="0" smtClean="0"/>
              <a:t>Eamon Kelly</a:t>
            </a:r>
          </a:p>
          <a:p>
            <a:pPr algn="ctr">
              <a:buNone/>
            </a:pPr>
            <a:r>
              <a:rPr lang="en-US" sz="3200" dirty="0" smtClean="0">
                <a:hlinkClick r:id="rId2"/>
              </a:rPr>
              <a:t>kellyejm@gmail.com</a:t>
            </a:r>
            <a:endParaRPr lang="en-US" sz="32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01033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dirty="0" smtClean="0"/>
              <a:t>					???</a:t>
            </a:r>
          </a:p>
          <a:p>
            <a:pPr lvl="0"/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QUESTIONS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1228" indent="-571500">
              <a:buNone/>
            </a:pPr>
            <a:r>
              <a:rPr lang="en-GB" dirty="0" smtClean="0"/>
              <a:t>Business case</a:t>
            </a:r>
            <a:endParaRPr lang="en-IN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GB" sz="2000" dirty="0" smtClean="0"/>
              <a:t>Approach</a:t>
            </a:r>
            <a:endParaRPr lang="en-IN" sz="20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GB" sz="2000" dirty="0" smtClean="0"/>
              <a:t>Methodology </a:t>
            </a:r>
            <a:endParaRPr lang="en-IN" sz="20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GB" sz="2000" dirty="0" smtClean="0"/>
              <a:t>Case studies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sz="2000" dirty="0" smtClean="0"/>
              <a:t>Summary insights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GB" sz="2000" dirty="0" smtClean="0"/>
              <a:t>Client value &amp; Business case</a:t>
            </a:r>
            <a:endParaRPr lang="en-IN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Contents</a:t>
            </a:r>
            <a:endParaRPr lang="en-A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Approach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632848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 a basic question:</a:t>
            </a:r>
          </a:p>
          <a:p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and under what circumstances can MI be profitable for insurance organisations </a:t>
            </a: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GB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2600" dirty="0" smtClean="0"/>
              <a:t>Seek answers through experience of organisations who have  introduced a range of products over a no of years provide indications</a:t>
            </a: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endParaRPr lang="en-GB" sz="2600" dirty="0" smtClean="0">
              <a:cs typeface="+mn-cs"/>
            </a:endParaRPr>
          </a:p>
          <a:p>
            <a:pPr lvl="1"/>
            <a:r>
              <a:rPr lang="en-GB" sz="2600" dirty="0" smtClean="0">
                <a:cs typeface="+mn-cs"/>
              </a:rPr>
              <a:t>Performance indicators (financial) combined with examination of factors that impact profitability</a:t>
            </a: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7175" name="Rectangle 4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drivers can help realize potential for Microinsurance</a:t>
            </a:r>
          </a:p>
        </p:txBody>
      </p:sp>
      <p:graphicFrame>
        <p:nvGraphicFramePr>
          <p:cNvPr id="7170" name="Rectangle 2" hidden="1"/>
          <p:cNvGraphicFramePr>
            <a:graphicFrameLocks/>
          </p:cNvGraphicFramePr>
          <p:nvPr/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1026" name="think-cell Slide" r:id="rId25" imgW="0" imgH="0" progId="">
              <p:embed/>
            </p:oleObj>
          </a:graphicData>
        </a:graphic>
      </p:graphicFrame>
      <p:sp>
        <p:nvSpPr>
          <p:cNvPr id="7173" name="Rectangle 3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600" dirty="0">
              <a:cs typeface="Arial" pitchFamily="34" charset="0"/>
            </a:endParaRPr>
          </a:p>
        </p:txBody>
      </p:sp>
      <p:sp>
        <p:nvSpPr>
          <p:cNvPr id="7174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4282" y="1643050"/>
            <a:ext cx="3786214" cy="4594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7176" name="McK 5. Source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00562" y="6357958"/>
            <a:ext cx="4429156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Micro Insurance Centre, Lloyd’s</a:t>
            </a:r>
          </a:p>
        </p:txBody>
      </p:sp>
      <p:sp>
        <p:nvSpPr>
          <p:cNvPr id="7177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14282" y="1643050"/>
            <a:ext cx="3786214" cy="4286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7178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57158" y="1714488"/>
            <a:ext cx="3646261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en-US" sz="1600" b="1" dirty="0" smtClean="0">
                <a:solidFill>
                  <a:schemeClr val="tx2"/>
                </a:solidFill>
              </a:rPr>
              <a:t>Drivers for profitability in MI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179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1643" y="2091895"/>
            <a:ext cx="3790277" cy="320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7607" lvl="1" indent="-195987" algn="l" defTabSz="913526">
              <a:spcBef>
                <a:spcPct val="50000"/>
              </a:spcBef>
              <a:buClr>
                <a:schemeClr val="tx2"/>
              </a:buClr>
              <a:buSzPct val="125000"/>
              <a:buFont typeface="Arial" pitchFamily="34" charset="0"/>
              <a:buChar char="▪"/>
            </a:pPr>
            <a:endParaRPr lang="en-US" sz="1600" b="1" dirty="0" smtClean="0"/>
          </a:p>
          <a:p>
            <a:pPr lvl="1" algn="l"/>
            <a:r>
              <a:rPr lang="en-GB" sz="1400" b="1" dirty="0" smtClean="0">
                <a:solidFill>
                  <a:srgbClr val="00B0F0"/>
                </a:solidFill>
              </a:rPr>
              <a:t>Key Drivers:</a:t>
            </a:r>
          </a:p>
          <a:p>
            <a:pPr marL="800100" lvl="1" indent="-342900" algn="l">
              <a:buAutoNum type="arabicPeriod"/>
            </a:pPr>
            <a:r>
              <a:rPr lang="en-GB" sz="1400" b="1" dirty="0" smtClean="0"/>
              <a:t>SCALE</a:t>
            </a:r>
          </a:p>
          <a:p>
            <a:pPr marL="800100" lvl="1" indent="-342900" algn="l">
              <a:buAutoNum type="arabicPeriod"/>
            </a:pPr>
            <a:endParaRPr lang="en-GB" sz="1400" b="1" dirty="0" smtClean="0"/>
          </a:p>
          <a:p>
            <a:pPr marL="800100" lvl="1" indent="-342900" algn="l">
              <a:buAutoNum type="arabicPeriod"/>
            </a:pPr>
            <a:r>
              <a:rPr lang="en-GB" sz="1400" b="1" dirty="0" smtClean="0"/>
              <a:t>CLAIMS COSTS</a:t>
            </a:r>
          </a:p>
          <a:p>
            <a:pPr lvl="1"/>
            <a:endParaRPr lang="en-GB" sz="1400" b="1" dirty="0" smtClean="0"/>
          </a:p>
          <a:p>
            <a:pPr lvl="1"/>
            <a:r>
              <a:rPr lang="en-GB" sz="1400" b="1" dirty="0" smtClean="0"/>
              <a:t>3. ACQUISITION &amp; ADMINISTRATION COSTS</a:t>
            </a:r>
          </a:p>
          <a:p>
            <a:pPr algn="l">
              <a:buFont typeface="Arial" pitchFamily="34" charset="0"/>
              <a:buChar char="•"/>
            </a:pPr>
            <a:endParaRPr lang="en-GB" sz="1400" b="1" dirty="0" smtClean="0"/>
          </a:p>
          <a:p>
            <a:pPr lvl="1" algn="l"/>
            <a:r>
              <a:rPr lang="en-GB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Additional drivers/factors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sz="1400" b="1" dirty="0" smtClean="0"/>
              <a:t>Organisation structure</a:t>
            </a:r>
            <a:endParaRPr lang="en-US" sz="1400" b="1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GB" sz="1400" b="1" dirty="0" smtClean="0"/>
              <a:t>Performance Monitoring </a:t>
            </a:r>
          </a:p>
        </p:txBody>
      </p:sp>
      <p:sp>
        <p:nvSpPr>
          <p:cNvPr id="7180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5400000">
            <a:off x="2672485" y="3748329"/>
            <a:ext cx="3153643" cy="35474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7181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716016" y="1643050"/>
            <a:ext cx="4118609" cy="4546623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7182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929190" y="1571612"/>
            <a:ext cx="3905435" cy="571769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US" dirty="0"/>
          </a:p>
        </p:txBody>
      </p:sp>
      <p:sp>
        <p:nvSpPr>
          <p:cNvPr id="7183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414011" y="2915541"/>
            <a:ext cx="330447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GB" dirty="0"/>
          </a:p>
        </p:txBody>
      </p:sp>
      <p:sp>
        <p:nvSpPr>
          <p:cNvPr id="7184" name="Line 4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67164" y="2769764"/>
            <a:ext cx="330447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en-GB" dirty="0"/>
          </a:p>
        </p:txBody>
      </p:sp>
      <p:graphicFrame>
        <p:nvGraphicFramePr>
          <p:cNvPr id="7171" name="Object 33"/>
          <p:cNvGraphicFramePr>
            <a:graphicFrameLocks/>
          </p:cNvGraphicFramePr>
          <p:nvPr/>
        </p:nvGraphicFramePr>
        <p:xfrm>
          <a:off x="5214942" y="3214686"/>
          <a:ext cx="3662459" cy="2303277"/>
        </p:xfrm>
        <a:graphic>
          <a:graphicData uri="http://schemas.openxmlformats.org/presentationml/2006/ole">
            <p:oleObj spid="_x0000_s1027" name="Chart" r:id="rId26" imgW="3590976" imgH="2257357" progId="MSGraph.Chart.8">
              <p:embed followColorScheme="full"/>
            </p:oleObj>
          </a:graphicData>
        </a:graphic>
      </p:graphicFrame>
      <p:sp>
        <p:nvSpPr>
          <p:cNvPr id="7185" name="Rectangle 3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7786710" y="5373216"/>
            <a:ext cx="761325" cy="49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3526">
              <a:buClr>
                <a:schemeClr val="tx2"/>
              </a:buClr>
            </a:pPr>
            <a:r>
              <a:rPr lang="en-US" sz="1600" dirty="0"/>
              <a:t>Unmet </a:t>
            </a:r>
            <a:fld id="{E5964369-E389-4BF5-8DED-6D5264302D79}" type="datetime' '">
              <a:rPr lang="en-US" sz="1600"/>
              <a:pPr defTabSz="913526">
                <a:buClr>
                  <a:schemeClr val="tx2"/>
                </a:buClr>
              </a:pPr>
              <a:t> </a:t>
            </a:fld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demand</a:t>
            </a:r>
          </a:p>
        </p:txBody>
      </p:sp>
      <p:sp>
        <p:nvSpPr>
          <p:cNvPr id="7186" name="Rectangle 3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7858148" y="2786058"/>
            <a:ext cx="698151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16" tIns="0" rIns="25916" bIns="0" anchor="b"/>
          <a:lstStyle/>
          <a:p>
            <a:pPr defTabSz="913526">
              <a:buClr>
                <a:schemeClr val="tx2"/>
              </a:buClr>
            </a:pPr>
            <a:r>
              <a:rPr lang="en-US" sz="1600" dirty="0"/>
              <a:t>1.4-2.9</a:t>
            </a:r>
          </a:p>
        </p:txBody>
      </p:sp>
      <p:sp>
        <p:nvSpPr>
          <p:cNvPr id="7187" name="Rectangle 3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572264" y="5357826"/>
            <a:ext cx="704630" cy="49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3526">
              <a:buClr>
                <a:schemeClr val="tx2"/>
              </a:buClr>
            </a:pPr>
            <a:r>
              <a:rPr lang="en-US" sz="1600" dirty="0"/>
              <a:t>Current </a:t>
            </a:r>
            <a:fld id="{ACAA1CDA-F198-4A81-9C06-2F0643DC0559}" type="datetime' '">
              <a:rPr lang="en-US" sz="1600"/>
              <a:pPr defTabSz="913526">
                <a:buClr>
                  <a:schemeClr val="tx2"/>
                </a:buClr>
              </a:pPr>
              <a:t> </a:t>
            </a:fld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supply</a:t>
            </a:r>
          </a:p>
        </p:txBody>
      </p:sp>
      <p:sp>
        <p:nvSpPr>
          <p:cNvPr id="7188" name="Rectangle 39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786578" y="2857496"/>
            <a:ext cx="340167" cy="2494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25916" tIns="0" rIns="25916" bIns="0" anchor="ctr"/>
          <a:lstStyle/>
          <a:p>
            <a:pPr defTabSz="913526">
              <a:buClr>
                <a:schemeClr val="tx2"/>
              </a:buClr>
            </a:pPr>
            <a:r>
              <a:rPr lang="en-US" sz="1600" dirty="0"/>
              <a:t>0.1</a:t>
            </a:r>
          </a:p>
        </p:txBody>
      </p:sp>
      <p:sp>
        <p:nvSpPr>
          <p:cNvPr id="7189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292080" y="5357826"/>
            <a:ext cx="1003955" cy="7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526">
              <a:buClr>
                <a:schemeClr val="tx2"/>
              </a:buClr>
            </a:pPr>
            <a:r>
              <a:rPr lang="en-US" sz="1600" dirty="0"/>
              <a:t>Total potential </a:t>
            </a:r>
            <a:r>
              <a:rPr lang="en-US" sz="1600" dirty="0" smtClean="0"/>
              <a:t>demand</a:t>
            </a:r>
            <a:endParaRPr lang="en-US" sz="1600" dirty="0"/>
          </a:p>
        </p:txBody>
      </p:sp>
      <p:sp>
        <p:nvSpPr>
          <p:cNvPr id="7190" name="Rectangle 3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500694" y="2786058"/>
            <a:ext cx="698151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16" tIns="0" rIns="25916" bIns="0" anchor="b"/>
          <a:lstStyle/>
          <a:p>
            <a:pPr defTabSz="913526">
              <a:buClr>
                <a:schemeClr val="tx2"/>
              </a:buClr>
            </a:pPr>
            <a:r>
              <a:rPr lang="en-US" sz="1600" dirty="0"/>
              <a:t>1.5-3.0</a:t>
            </a:r>
          </a:p>
        </p:txBody>
      </p:sp>
      <p:sp>
        <p:nvSpPr>
          <p:cNvPr id="7191" name="Rectangle 4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143504" y="1571612"/>
            <a:ext cx="3443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en-US" sz="1600" dirty="0">
                <a:solidFill>
                  <a:schemeClr val="bg1"/>
                </a:solidFill>
              </a:rPr>
              <a:t>Global estimated supply and demand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 microinsurance</a:t>
            </a:r>
          </a:p>
        </p:txBody>
      </p:sp>
      <p:sp>
        <p:nvSpPr>
          <p:cNvPr id="7192" name="Rectangle 4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000628" y="2143116"/>
            <a:ext cx="2599843" cy="49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en-US" sz="1600" dirty="0">
                <a:solidFill>
                  <a:srgbClr val="808080"/>
                </a:solidFill>
              </a:rPr>
              <a:t>Billions of policies in the 100</a:t>
            </a:r>
          </a:p>
          <a:p>
            <a:pPr defTabSz="913526">
              <a:buClr>
                <a:schemeClr val="tx2"/>
              </a:buClr>
            </a:pPr>
            <a:r>
              <a:rPr lang="en-US" sz="1600" dirty="0">
                <a:solidFill>
                  <a:srgbClr val="808080"/>
                </a:solidFill>
              </a:rPr>
              <a:t>poorest countries,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80" grpId="0" animBg="1"/>
      <p:bldP spid="7181" grpId="0" animBg="1"/>
      <p:bldP spid="7182" grpId="0" animBg="1"/>
      <p:bldP spid="7183" grpId="0" animBg="1"/>
      <p:bldP spid="7184" grpId="0" animBg="1"/>
      <p:bldOleChart spid="7171" grpId="0"/>
      <p:bldP spid="7185" grpId="0"/>
      <p:bldP spid="7186" grpId="0"/>
      <p:bldP spid="7187" grpId="0"/>
      <p:bldP spid="7188" grpId="0" animBg="1"/>
      <p:bldP spid="7189" grpId="0"/>
      <p:bldP spid="7190" grpId="0"/>
      <p:bldP spid="7191" grpId="0"/>
      <p:bldP spid="7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43000"/>
          </a:xfrm>
        </p:spPr>
        <p:txBody>
          <a:bodyPr/>
          <a:lstStyle/>
          <a:p>
            <a:r>
              <a:rPr lang="en-GB" sz="3000" dirty="0" smtClean="0">
                <a:solidFill>
                  <a:srgbClr val="0070C0"/>
                </a:solidFill>
              </a:rPr>
              <a:t>A: Kenya; compulsory and voluntary products</a:t>
            </a:r>
            <a:endParaRPr lang="en-GB" sz="30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2" y="1052734"/>
          <a:ext cx="8640958" cy="41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22"/>
                <a:gridCol w="1111895"/>
                <a:gridCol w="1111895"/>
                <a:gridCol w="1102828"/>
                <a:gridCol w="1257072"/>
                <a:gridCol w="1234423"/>
                <a:gridCol w="1234423"/>
              </a:tblGrid>
              <a:tr h="4061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Credit Life (compulsory)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Bima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ya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Jamii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 (voluntary health and life)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2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Target Market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 of MFIs, savings and credit cooperatives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(SACCOs) and other self-help groups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Distribution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MFIs, SACCOs and other groups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MFIs, SACCOs and other groups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9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Measures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83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Gross Written Premium </a:t>
                      </a:r>
                      <a:r>
                        <a:rPr lang="en-GB" sz="1000" b="1" dirty="0" smtClean="0"/>
                        <a:t>(US$000)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2,196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2,356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3,919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27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137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142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No. of Lives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159,000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171,000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257,000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3,625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17,460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18,870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Claims Ratio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Expense</a:t>
                      </a:r>
                      <a:r>
                        <a:rPr lang="en-GB" sz="1200" b="1" baseline="0" dirty="0" smtClean="0"/>
                        <a:t> ratio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966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Gross profit (%)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3732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Is this a good product?</a:t>
            </a:r>
          </a:p>
          <a:p>
            <a:r>
              <a:rPr lang="en-GB" b="1" dirty="0" smtClean="0"/>
              <a:t>Is there a business case for this product?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43000"/>
          </a:xfrm>
        </p:spPr>
        <p:txBody>
          <a:bodyPr/>
          <a:lstStyle/>
          <a:p>
            <a:r>
              <a:rPr lang="en-GB" sz="3000" dirty="0" smtClean="0">
                <a:solidFill>
                  <a:srgbClr val="0070C0"/>
                </a:solidFill>
              </a:rPr>
              <a:t>A: Kenya; compulsory and voluntary products</a:t>
            </a: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931876"/>
            <a:ext cx="292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look at the drivers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5324435"/>
            <a:ext cx="40463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="1" dirty="0" smtClean="0"/>
              <a:t>Scale</a:t>
            </a:r>
          </a:p>
          <a:p>
            <a:pPr algn="l"/>
            <a:r>
              <a:rPr lang="en-GB" sz="1400" dirty="0" smtClean="0"/>
              <a:t>Existing relationships -- access to members</a:t>
            </a:r>
          </a:p>
          <a:p>
            <a:pPr algn="l"/>
            <a:r>
              <a:rPr lang="en-GB" sz="1400" dirty="0" smtClean="0"/>
              <a:t>Compulsory product aided</a:t>
            </a:r>
          </a:p>
          <a:p>
            <a:pPr algn="l"/>
            <a:endParaRPr lang="en-GB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86314" y="4956844"/>
            <a:ext cx="3985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Managing Claims costs</a:t>
            </a:r>
          </a:p>
          <a:p>
            <a:r>
              <a:rPr lang="en-GB" sz="1400" dirty="0" smtClean="0"/>
              <a:t>Low claims on credit life</a:t>
            </a:r>
          </a:p>
          <a:p>
            <a:r>
              <a:rPr lang="en-GB" sz="1400" dirty="0" smtClean="0"/>
              <a:t>Outsourcing of health risk to NHIF</a:t>
            </a:r>
          </a:p>
          <a:p>
            <a:pPr algn="l"/>
            <a:r>
              <a:rPr lang="en-GB" sz="1600" b="1" dirty="0" smtClean="0"/>
              <a:t>Managing Acquisition and admin costs</a:t>
            </a:r>
          </a:p>
          <a:p>
            <a:pPr algn="l"/>
            <a:r>
              <a:rPr lang="en-GB" sz="1400" dirty="0" smtClean="0"/>
              <a:t>Leverage partner infrastructure</a:t>
            </a:r>
          </a:p>
          <a:p>
            <a:pPr algn="l"/>
            <a:r>
              <a:rPr lang="en-GB" sz="1400" dirty="0" smtClean="0"/>
              <a:t>Product simplicity</a:t>
            </a:r>
            <a:endParaRPr lang="en-GB" sz="1600" b="1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2" y="1052734"/>
          <a:ext cx="8640958" cy="381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22"/>
                <a:gridCol w="1111895"/>
                <a:gridCol w="1111895"/>
                <a:gridCol w="1102828"/>
                <a:gridCol w="1257072"/>
                <a:gridCol w="1234423"/>
                <a:gridCol w="1234423"/>
              </a:tblGrid>
              <a:tr h="304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Credit Life (compulsory)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Bima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ya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000066"/>
                          </a:solidFill>
                        </a:rPr>
                        <a:t>Jamii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 (voluntary health and life)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5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Target Market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 of MFIs, savings and credit cooperatives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(SACCOs) and other self-help groups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97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Distribution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MFIs, SACCOs and other groups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MFIs, SACCOs and other groups</a:t>
                      </a:r>
                      <a:endParaRPr lang="en-GB" sz="1200" b="1" dirty="0" smtClean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Measures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9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Gross Written Premium </a:t>
                      </a:r>
                      <a:r>
                        <a:rPr lang="en-GB" sz="1000" b="1" dirty="0" smtClean="0"/>
                        <a:t>(US$000)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2,196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2,356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3,919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27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137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142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3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No. of Lives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159,000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171,000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257,000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3,625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17,460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18,870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13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Claims Ratio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13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Expense</a:t>
                      </a:r>
                      <a:r>
                        <a:rPr lang="en-GB" sz="1200" b="1" baseline="0" dirty="0" smtClean="0"/>
                        <a:t> ratio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13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Gross profit (%)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ctr"/>
            <a:r>
              <a:rPr lang="en-GB" sz="3000" dirty="0" smtClean="0">
                <a:solidFill>
                  <a:srgbClr val="0070C0"/>
                </a:solidFill>
              </a:rPr>
              <a:t>B:South Africa; cater to existing need</a:t>
            </a:r>
            <a:endParaRPr lang="en-GB" sz="30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2" y="1428736"/>
          <a:ext cx="7643867" cy="343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313"/>
                <a:gridCol w="1729219"/>
                <a:gridCol w="1729219"/>
                <a:gridCol w="1715116"/>
              </a:tblGrid>
              <a:tr h="3959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Burial Society Support Plan: Group funeral cover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632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Target Market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 of burial societies, funeral parlours and saving clubs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6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Distribution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agents working with groups for sale and service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Measures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96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Gross Written Premium</a:t>
                      </a:r>
                      <a:endParaRPr lang="en-GB" sz="1000" b="1" dirty="0" smtClean="0"/>
                    </a:p>
                    <a:p>
                      <a:pPr algn="l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Not reported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No. of Lives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600,000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450,000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450,000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Claims ratio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Expense ratio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25-30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Gross profit (%)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(25)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(30)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0-5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3732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Is this a good product?</a:t>
            </a:r>
          </a:p>
          <a:p>
            <a:r>
              <a:rPr lang="en-GB" b="1" dirty="0" smtClean="0"/>
              <a:t>Is there a business case for this product?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ctr"/>
            <a:r>
              <a:rPr lang="en-GB" sz="3000" dirty="0" smtClean="0">
                <a:solidFill>
                  <a:srgbClr val="0070C0"/>
                </a:solidFill>
              </a:rPr>
              <a:t>B:South Africa; cater to existing need</a:t>
            </a:r>
            <a:endParaRPr lang="en-GB" sz="30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2" y="1428736"/>
          <a:ext cx="7643867" cy="343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313"/>
                <a:gridCol w="1729219"/>
                <a:gridCol w="1729219"/>
                <a:gridCol w="1715116"/>
              </a:tblGrid>
              <a:tr h="3959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Burial Society Support Plan: Group funeral cover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632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Target Market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 of burial societies, funeral parlours and saving clubs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6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Distribution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agents working with groups for sale and service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Measures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96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Gross Written Premium</a:t>
                      </a:r>
                      <a:endParaRPr lang="en-GB" sz="1000" b="1" dirty="0" smtClean="0"/>
                    </a:p>
                    <a:p>
                      <a:pPr algn="l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Not reported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No. of Lives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600,000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450,000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450,000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Claims ratio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Expense ratio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25-30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7979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Gross profit (%)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(25)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(30)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0-5</a:t>
                      </a:r>
                      <a:endParaRPr lang="en-GB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5003884"/>
            <a:ext cx="335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look at the drivers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5396443"/>
            <a:ext cx="24689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="1" dirty="0" smtClean="0"/>
              <a:t>Scale</a:t>
            </a:r>
          </a:p>
          <a:p>
            <a:pPr algn="l"/>
            <a:r>
              <a:rPr lang="en-GB" sz="1400" dirty="0" smtClean="0"/>
              <a:t>Group based marketing</a:t>
            </a:r>
          </a:p>
          <a:p>
            <a:pPr algn="l"/>
            <a:r>
              <a:rPr lang="en-GB" sz="1400" dirty="0" smtClean="0"/>
              <a:t>Leverage existing demand</a:t>
            </a:r>
          </a:p>
          <a:p>
            <a:pPr algn="l"/>
            <a:endParaRPr lang="en-GB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86314" y="5233263"/>
            <a:ext cx="4055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Managing Claims costs</a:t>
            </a:r>
          </a:p>
          <a:p>
            <a:r>
              <a:rPr lang="en-GB" sz="1400" dirty="0" smtClean="0"/>
              <a:t>Each society monitored and assessed</a:t>
            </a:r>
          </a:p>
          <a:p>
            <a:r>
              <a:rPr lang="en-GB" sz="1400" dirty="0" smtClean="0"/>
              <a:t>Build in waiting periods</a:t>
            </a:r>
          </a:p>
          <a:p>
            <a:pPr algn="l"/>
            <a:r>
              <a:rPr lang="en-GB" sz="1600" b="1" dirty="0" smtClean="0"/>
              <a:t>Managing Acquisition and admin costs</a:t>
            </a:r>
          </a:p>
          <a:p>
            <a:pPr algn="l"/>
            <a:r>
              <a:rPr lang="en-GB" sz="1400" dirty="0" smtClean="0"/>
              <a:t>Expensive model…needs scale</a:t>
            </a:r>
          </a:p>
          <a:p>
            <a:pPr algn="l"/>
            <a:r>
              <a:rPr lang="en-GB" sz="1400" dirty="0" smtClean="0"/>
              <a:t>Specific training requirements</a:t>
            </a:r>
            <a:endParaRPr lang="en-GB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5623"/>
            <a:ext cx="7776864" cy="973137"/>
          </a:xfrm>
        </p:spPr>
        <p:txBody>
          <a:bodyPr>
            <a:normAutofit/>
          </a:bodyPr>
          <a:lstStyle/>
          <a:p>
            <a:pPr algn="l"/>
            <a:r>
              <a:rPr lang="en-GB" sz="3000" dirty="0" smtClean="0">
                <a:solidFill>
                  <a:srgbClr val="0070C0"/>
                </a:solidFill>
              </a:rPr>
              <a:t>C: Philippines … leverage relationships</a:t>
            </a:r>
            <a:endParaRPr lang="en-GB" sz="30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2" y="1357298"/>
          <a:ext cx="7863444" cy="337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313"/>
                <a:gridCol w="1841358"/>
                <a:gridCol w="1836657"/>
                <a:gridCol w="1715116"/>
              </a:tblGrid>
              <a:tr h="4066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Accidental</a:t>
                      </a:r>
                      <a:r>
                        <a:rPr lang="en-GB" sz="1200" baseline="0" dirty="0" smtClean="0">
                          <a:solidFill>
                            <a:srgbClr val="000066"/>
                          </a:solidFill>
                        </a:rPr>
                        <a:t> d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eath and disability cover, hospitalisation, life and property</a:t>
                      </a:r>
                      <a:endParaRPr lang="en-GB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Target Market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Clients of pawns shops, banks, lending institutions, coops, NGOs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Distribution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Pawn shops, rural banks and other credit providers 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Measures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2007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2008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2009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Gross Written Premium(</a:t>
                      </a:r>
                      <a:r>
                        <a:rPr lang="en-GB" sz="1000" b="1" dirty="0" smtClean="0"/>
                        <a:t>US$000)</a:t>
                      </a:r>
                    </a:p>
                    <a:p>
                      <a:pPr algn="l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815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1,246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1,913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3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No. of Lives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4,114,000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4,335,000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2"/>
                          </a:solidFill>
                        </a:rPr>
                        <a:t>5,000,000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603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Claims ratio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603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Expense ratio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0603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Gross profit (%)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GB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5003884"/>
            <a:ext cx="356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look at the drivers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9" y="5373216"/>
            <a:ext cx="3929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/>
              <a:t>Scale</a:t>
            </a:r>
          </a:p>
          <a:p>
            <a:pPr algn="l"/>
            <a:r>
              <a:rPr lang="en-GB" sz="1400" dirty="0" smtClean="0"/>
              <a:t>Leverage existing partnership and client 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4" y="5017819"/>
            <a:ext cx="40341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Managing Claims costs</a:t>
            </a:r>
          </a:p>
          <a:p>
            <a:r>
              <a:rPr lang="en-GB" sz="1600" dirty="0" smtClean="0"/>
              <a:t>Monitoring experience … </a:t>
            </a:r>
          </a:p>
          <a:p>
            <a:r>
              <a:rPr lang="en-GB" sz="1600" dirty="0" smtClean="0"/>
              <a:t>adjusting premiums over time</a:t>
            </a:r>
          </a:p>
          <a:p>
            <a:pPr algn="l"/>
            <a:r>
              <a:rPr lang="en-GB" sz="1600" b="1" dirty="0" smtClean="0"/>
              <a:t>Managing Acquisition and admin costs</a:t>
            </a:r>
          </a:p>
          <a:p>
            <a:pPr algn="l"/>
            <a:r>
              <a:rPr lang="en-GB" sz="1400" dirty="0" smtClean="0">
                <a:solidFill>
                  <a:schemeClr val="tx2"/>
                </a:solidFill>
              </a:rPr>
              <a:t>Large Low Income Market footprint through diversity</a:t>
            </a:r>
          </a:p>
          <a:p>
            <a:pPr algn="l"/>
            <a:r>
              <a:rPr lang="en-GB" sz="1400" dirty="0" smtClean="0">
                <a:solidFill>
                  <a:schemeClr val="tx2"/>
                </a:solidFill>
              </a:rPr>
              <a:t> in partners</a:t>
            </a:r>
            <a:endParaRPr lang="en-GB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nAr9e8D.kUOn5mRw2JmON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cpD2Rpmke6qXpvIfNw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FyvIKIekuJXZct9wrV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NiyskqZEiMs52nFeFQ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6e0.6JVkenkpoqCWp2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_gkV2H40.GXs7tqEk7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iuO3L5kUm.IZLYWIhH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iDsx.nhkSTJl_MbyWH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YCsGS2ukmNBkrc3LhT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kNu7o0.kiP5PaCgVZ3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tNYIkBEE.nV5wQqpf7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qCW6c1wU66YsqsmJGw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0kIjNfiEaTibqdHN9f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GpifkyXEaWot7ubjLU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OzPrlWjkug0nhU20Fq5g"/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DrRRukHk6UIAYPz5Sw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dsay_8R02cxmrTKF4.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DxjVB6H0uxvyTGNqIP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Gb4qY9n4vUqaFHKwM5yY3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22SJedCkimcrQyt8d2m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1007</Words>
  <Application>Microsoft Office PowerPoint</Application>
  <PresentationFormat>On-screen Show (4:3)</PresentationFormat>
  <Paragraphs>379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Concourse</vt:lpstr>
      <vt:lpstr>think-cell Slide</vt:lpstr>
      <vt:lpstr>Chart</vt:lpstr>
      <vt:lpstr>Microinsurance  Business Case-Case studies</vt:lpstr>
      <vt:lpstr>Contents</vt:lpstr>
      <vt:lpstr>Approach</vt:lpstr>
      <vt:lpstr>What drivers can help realize potential for Microinsurance</vt:lpstr>
      <vt:lpstr>A: Kenya; compulsory and voluntary products</vt:lpstr>
      <vt:lpstr>A: Kenya; compulsory and voluntary products</vt:lpstr>
      <vt:lpstr>B:South Africa; cater to existing need</vt:lpstr>
      <vt:lpstr>B:South Africa; cater to existing need</vt:lpstr>
      <vt:lpstr>C: Philippines … leverage relationships</vt:lpstr>
      <vt:lpstr>D: India…diversification is the key?</vt:lpstr>
      <vt:lpstr>Risk Diversification: increase in no. of states </vt:lpstr>
      <vt:lpstr>Organisation structure</vt:lpstr>
      <vt:lpstr>Insights from studies…</vt:lpstr>
      <vt:lpstr>Client Value vs Business Case</vt:lpstr>
      <vt:lpstr>Slide 15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MI Working group Update from Part B team</dc:title>
  <dc:creator>Eamon Kelly</dc:creator>
  <cp:lastModifiedBy>Eamon Kelly</cp:lastModifiedBy>
  <cp:revision>96</cp:revision>
  <dcterms:created xsi:type="dcterms:W3CDTF">2011-08-30T14:43:17Z</dcterms:created>
  <dcterms:modified xsi:type="dcterms:W3CDTF">2011-11-29T04:26:16Z</dcterms:modified>
</cp:coreProperties>
</file>