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tags/tag12.xml" ContentType="application/vnd.openxmlformats-officedocument.presentationml.tags+xml"/>
  <Default Extension="xlsx" ContentType="application/vnd.openxmlformats-officedocument.spreadsheetml.sheet"/>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tags/tag23.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52" r:id="rId1"/>
  </p:sldMasterIdLst>
  <p:notesMasterIdLst>
    <p:notesMasterId r:id="rId29"/>
  </p:notesMasterIdLst>
  <p:handoutMasterIdLst>
    <p:handoutMasterId r:id="rId30"/>
  </p:handoutMasterIdLst>
  <p:sldIdLst>
    <p:sldId id="543" r:id="rId2"/>
    <p:sldId id="513" r:id="rId3"/>
    <p:sldId id="544" r:id="rId4"/>
    <p:sldId id="545" r:id="rId5"/>
    <p:sldId id="546" r:id="rId6"/>
    <p:sldId id="547" r:id="rId7"/>
    <p:sldId id="548" r:id="rId8"/>
    <p:sldId id="549" r:id="rId9"/>
    <p:sldId id="550" r:id="rId10"/>
    <p:sldId id="551" r:id="rId11"/>
    <p:sldId id="552" r:id="rId12"/>
    <p:sldId id="553" r:id="rId13"/>
    <p:sldId id="554" r:id="rId14"/>
    <p:sldId id="555" r:id="rId15"/>
    <p:sldId id="556" r:id="rId16"/>
    <p:sldId id="557" r:id="rId17"/>
    <p:sldId id="558" r:id="rId18"/>
    <p:sldId id="559" r:id="rId19"/>
    <p:sldId id="560" r:id="rId20"/>
    <p:sldId id="561" r:id="rId21"/>
    <p:sldId id="562" r:id="rId22"/>
    <p:sldId id="563" r:id="rId23"/>
    <p:sldId id="564" r:id="rId24"/>
    <p:sldId id="565" r:id="rId25"/>
    <p:sldId id="566" r:id="rId26"/>
    <p:sldId id="567" r:id="rId27"/>
    <p:sldId id="511" r:id="rId28"/>
  </p:sldIdLst>
  <p:sldSz cx="9601200" cy="6858000"/>
  <p:notesSz cx="6797675" cy="9928225"/>
  <p:defaultTextStyle>
    <a:defPPr>
      <a:defRPr lang="en-GB"/>
    </a:defPPr>
    <a:lvl1pPr algn="ctr" rtl="0" eaLnBrk="0" fontAlgn="base" hangingPunct="0">
      <a:spcBef>
        <a:spcPct val="50000"/>
      </a:spcBef>
      <a:spcAft>
        <a:spcPct val="0"/>
      </a:spcAft>
      <a:defRPr sz="1200" kern="1200">
        <a:solidFill>
          <a:schemeClr val="tx1"/>
        </a:solidFill>
        <a:latin typeface="Arial" charset="0"/>
        <a:ea typeface="+mn-ea"/>
        <a:cs typeface="+mn-cs"/>
      </a:defRPr>
    </a:lvl1pPr>
    <a:lvl2pPr marL="457200" algn="ctr" rtl="0" eaLnBrk="0" fontAlgn="base" hangingPunct="0">
      <a:spcBef>
        <a:spcPct val="50000"/>
      </a:spcBef>
      <a:spcAft>
        <a:spcPct val="0"/>
      </a:spcAft>
      <a:defRPr sz="1200" kern="1200">
        <a:solidFill>
          <a:schemeClr val="tx1"/>
        </a:solidFill>
        <a:latin typeface="Arial" charset="0"/>
        <a:ea typeface="+mn-ea"/>
        <a:cs typeface="+mn-cs"/>
      </a:defRPr>
    </a:lvl2pPr>
    <a:lvl3pPr marL="914400" algn="ctr" rtl="0" eaLnBrk="0" fontAlgn="base" hangingPunct="0">
      <a:spcBef>
        <a:spcPct val="50000"/>
      </a:spcBef>
      <a:spcAft>
        <a:spcPct val="0"/>
      </a:spcAft>
      <a:defRPr sz="1200" kern="1200">
        <a:solidFill>
          <a:schemeClr val="tx1"/>
        </a:solidFill>
        <a:latin typeface="Arial" charset="0"/>
        <a:ea typeface="+mn-ea"/>
        <a:cs typeface="+mn-cs"/>
      </a:defRPr>
    </a:lvl3pPr>
    <a:lvl4pPr marL="1371600" algn="ctr" rtl="0" eaLnBrk="0" fontAlgn="base" hangingPunct="0">
      <a:spcBef>
        <a:spcPct val="50000"/>
      </a:spcBef>
      <a:spcAft>
        <a:spcPct val="0"/>
      </a:spcAft>
      <a:defRPr sz="1200" kern="1200">
        <a:solidFill>
          <a:schemeClr val="tx1"/>
        </a:solidFill>
        <a:latin typeface="Arial" charset="0"/>
        <a:ea typeface="+mn-ea"/>
        <a:cs typeface="+mn-cs"/>
      </a:defRPr>
    </a:lvl4pPr>
    <a:lvl5pPr marL="1828800" algn="ctr" rtl="0" eaLnBrk="0" fontAlgn="base" hangingPunct="0">
      <a:spcBef>
        <a:spcPct val="5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33"/>
    <a:srgbClr val="FF8585"/>
    <a:srgbClr val="66FF99"/>
    <a:srgbClr val="C2E07F"/>
    <a:srgbClr val="FF8B40"/>
    <a:srgbClr val="53CAEB"/>
    <a:srgbClr val="70512C"/>
    <a:srgbClr val="00858A"/>
    <a:srgbClr val="7FABD2"/>
    <a:srgbClr val="0057A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21" autoAdjust="0"/>
    <p:restoredTop sz="94700" autoAdjust="0"/>
  </p:normalViewPr>
  <p:slideViewPr>
    <p:cSldViewPr snapToGrid="0">
      <p:cViewPr varScale="1">
        <p:scale>
          <a:sx n="70" d="100"/>
          <a:sy n="70" d="100"/>
        </p:scale>
        <p:origin x="-336" y="-108"/>
      </p:cViewPr>
      <p:guideLst>
        <p:guide orient="horz" pos="2170"/>
        <p:guide pos="3054"/>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pie3DChart>
        <c:varyColors val="1"/>
        <c:ser>
          <c:idx val="0"/>
          <c:order val="0"/>
          <c:tx>
            <c:strRef>
              <c:f>Sheet1!$B$1</c:f>
              <c:strCache>
                <c:ptCount val="1"/>
                <c:pt idx="0">
                  <c:v>TEXTILE EXPORT PERCENTAGES</c:v>
                </c:pt>
              </c:strCache>
            </c:strRef>
          </c:tx>
          <c:explosion val="25"/>
          <c:dLbls>
            <c:dLbl>
              <c:idx val="0"/>
              <c:layout>
                <c:manualLayout>
                  <c:x val="-3.1300184699134828E-2"/>
                  <c:y val="-2.6950224971878552E-2"/>
                </c:manualLayout>
              </c:layout>
              <c:showVal val="1"/>
              <c:showCatName val="1"/>
            </c:dLbl>
            <c:dLbl>
              <c:idx val="1"/>
              <c:layout>
                <c:manualLayout>
                  <c:x val="-9.9845679012345728E-3"/>
                  <c:y val="-0.10417111923509562"/>
                </c:manualLayout>
              </c:layout>
              <c:tx>
                <c:rich>
                  <a:bodyPr/>
                  <a:lstStyle/>
                  <a:p>
                    <a:r>
                      <a:rPr lang="en-US" dirty="0" smtClean="0"/>
                      <a:t>Cloth </a:t>
                    </a:r>
                    <a:r>
                      <a:rPr lang="en-US" dirty="0"/>
                      <a:t>17%</a:t>
                    </a:r>
                  </a:p>
                </c:rich>
              </c:tx>
              <c:showVal val="1"/>
              <c:showCatName val="1"/>
            </c:dLbl>
            <c:dLbl>
              <c:idx val="2"/>
              <c:layout>
                <c:manualLayout>
                  <c:x val="-7.5459317585302414E-5"/>
                  <c:y val="1.4041994750656167E-3"/>
                </c:manualLayout>
              </c:layout>
              <c:tx>
                <c:rich>
                  <a:bodyPr/>
                  <a:lstStyle/>
                  <a:p>
                    <a:r>
                      <a:rPr lang="en-US" dirty="0" smtClean="0"/>
                      <a:t>Bed</a:t>
                    </a:r>
                    <a:r>
                      <a:rPr lang="en-US" baseline="0" dirty="0" smtClean="0"/>
                      <a:t> W</a:t>
                    </a:r>
                    <a:r>
                      <a:rPr lang="en-US" dirty="0" smtClean="0"/>
                      <a:t>ear</a:t>
                    </a:r>
                    <a:r>
                      <a:rPr lang="en-US" baseline="0" dirty="0" smtClean="0"/>
                      <a:t> </a:t>
                    </a:r>
                    <a:r>
                      <a:rPr lang="en-US" dirty="0" smtClean="0"/>
                      <a:t>16</a:t>
                    </a:r>
                    <a:r>
                      <a:rPr lang="en-US" dirty="0"/>
                      <a:t>%</a:t>
                    </a:r>
                  </a:p>
                </c:rich>
              </c:tx>
              <c:showVal val="1"/>
              <c:showCatName val="1"/>
            </c:dLbl>
            <c:dLbl>
              <c:idx val="3"/>
              <c:layout>
                <c:manualLayout>
                  <c:x val="-6.0632229999028425E-2"/>
                  <c:y val="-5.2083333333333868E-3"/>
                </c:manualLayout>
              </c:layout>
              <c:tx>
                <c:rich>
                  <a:bodyPr/>
                  <a:lstStyle/>
                  <a:p>
                    <a:r>
                      <a:rPr lang="en-US" smtClean="0"/>
                      <a:t>Garment </a:t>
                    </a:r>
                    <a:r>
                      <a:rPr lang="en-US"/>
                      <a:t>13%</a:t>
                    </a:r>
                  </a:p>
                </c:rich>
              </c:tx>
              <c:showVal val="1"/>
              <c:showCatName val="1"/>
            </c:dLbl>
            <c:dLbl>
              <c:idx val="4"/>
              <c:layout>
                <c:manualLayout>
                  <c:x val="0"/>
                  <c:y val="7.7898541370853433E-2"/>
                </c:manualLayout>
              </c:layout>
              <c:showVal val="1"/>
              <c:showCatName val="1"/>
            </c:dLbl>
            <c:dLbl>
              <c:idx val="6"/>
              <c:layout>
                <c:manualLayout>
                  <c:x val="-1.5071215295335805E-2"/>
                  <c:y val="-2.824550777306686E-2"/>
                </c:manualLayout>
              </c:layout>
              <c:tx>
                <c:rich>
                  <a:bodyPr/>
                  <a:lstStyle/>
                  <a:p>
                    <a:r>
                      <a:rPr lang="en-US" smtClean="0"/>
                      <a:t>Synthetic </a:t>
                    </a:r>
                    <a:r>
                      <a:rPr lang="en-US"/>
                      <a:t>5%</a:t>
                    </a:r>
                  </a:p>
                </c:rich>
              </c:tx>
              <c:showVal val="1"/>
              <c:showCatName val="1"/>
            </c:dLbl>
            <c:dLbl>
              <c:idx val="7"/>
              <c:layout>
                <c:manualLayout>
                  <c:x val="-2.5331182560513525E-2"/>
                  <c:y val="-6.4573813519211834E-2"/>
                </c:manualLayout>
              </c:layout>
              <c:tx>
                <c:rich>
                  <a:bodyPr/>
                  <a:lstStyle/>
                  <a:p>
                    <a:r>
                      <a:rPr lang="en-US" smtClean="0"/>
                      <a:t>Madeups </a:t>
                    </a:r>
                    <a:r>
                      <a:rPr lang="en-US"/>
                      <a:t>5%</a:t>
                    </a:r>
                  </a:p>
                </c:rich>
              </c:tx>
              <c:showVal val="1"/>
              <c:showCatName val="1"/>
            </c:dLbl>
            <c:showVal val="1"/>
            <c:showCatName val="1"/>
            <c:showLeaderLines val="1"/>
          </c:dLbls>
          <c:cat>
            <c:strRef>
              <c:f>Sheet1!$A$2:$A$10</c:f>
              <c:strCache>
                <c:ptCount val="9"/>
                <c:pt idx="0">
                  <c:v>Yarn</c:v>
                </c:pt>
                <c:pt idx="1">
                  <c:v>Cloth</c:v>
                </c:pt>
                <c:pt idx="2">
                  <c:v>Bedwear</c:v>
                </c:pt>
                <c:pt idx="3">
                  <c:v>Garment</c:v>
                </c:pt>
                <c:pt idx="4">
                  <c:v>Knit Wear</c:v>
                </c:pt>
                <c:pt idx="5">
                  <c:v>Towel</c:v>
                </c:pt>
                <c:pt idx="6">
                  <c:v>Synthetic</c:v>
                </c:pt>
                <c:pt idx="7">
                  <c:v>Madeups</c:v>
                </c:pt>
                <c:pt idx="8">
                  <c:v>Others</c:v>
                </c:pt>
              </c:strCache>
            </c:strRef>
          </c:cat>
          <c:val>
            <c:numRef>
              <c:f>Sheet1!$B$2:$B$10</c:f>
              <c:numCache>
                <c:formatCode>0%</c:formatCode>
                <c:ptCount val="9"/>
                <c:pt idx="0">
                  <c:v>0.14000000000000001</c:v>
                </c:pt>
                <c:pt idx="1">
                  <c:v>0.17</c:v>
                </c:pt>
                <c:pt idx="2">
                  <c:v>0.16000000000000061</c:v>
                </c:pt>
                <c:pt idx="3">
                  <c:v>0.13</c:v>
                </c:pt>
                <c:pt idx="4">
                  <c:v>0.17</c:v>
                </c:pt>
                <c:pt idx="5">
                  <c:v>7.0000000000000034E-2</c:v>
                </c:pt>
                <c:pt idx="6">
                  <c:v>5.0000000000000114E-2</c:v>
                </c:pt>
                <c:pt idx="7">
                  <c:v>5.0000000000000114E-2</c:v>
                </c:pt>
                <c:pt idx="8">
                  <c:v>6.0000000000000261E-2</c:v>
                </c:pt>
              </c:numCache>
            </c:numRef>
          </c:val>
        </c:ser>
        <c:dLbls>
          <c:showVal val="1"/>
          <c:showCatName val="1"/>
        </c:dLbls>
      </c:pie3DChart>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view3D>
      <c:rotX val="10"/>
      <c:rotY val="0"/>
      <c:depthPercent val="130"/>
      <c:rAngAx val="1"/>
    </c:view3D>
    <c:plotArea>
      <c:layout/>
      <c:bar3DChart>
        <c:barDir val="col"/>
        <c:grouping val="clustered"/>
        <c:ser>
          <c:idx val="0"/>
          <c:order val="0"/>
          <c:tx>
            <c:strRef>
              <c:f>Sheet1!$B$1</c:f>
              <c:strCache>
                <c:ptCount val="1"/>
                <c:pt idx="0">
                  <c:v>2011</c:v>
                </c:pt>
              </c:strCache>
            </c:strRef>
          </c:tx>
          <c:spPr>
            <a:solidFill>
              <a:schemeClr val="tx1"/>
            </a:solidFill>
            <a:ln>
              <a:solidFill>
                <a:srgbClr val="C00000"/>
              </a:solidFill>
            </a:ln>
          </c:spPr>
          <c:dLbls>
            <c:txPr>
              <a:bodyPr/>
              <a:lstStyle/>
              <a:p>
                <a:pPr>
                  <a:defRPr sz="1000" b="1"/>
                </a:pPr>
                <a:endParaRPr lang="en-US"/>
              </a:p>
            </c:txPr>
            <c:showVal val="1"/>
          </c:dLbls>
          <c:cat>
            <c:strRef>
              <c:f>Sheet1!$A$2:$A$6</c:f>
              <c:strCache>
                <c:ptCount val="5"/>
                <c:pt idx="0">
                  <c:v>Ginning/Press Factories</c:v>
                </c:pt>
                <c:pt idx="1">
                  <c:v>Cotton Mill</c:v>
                </c:pt>
                <c:pt idx="2">
                  <c:v>Cotton Weaving</c:v>
                </c:pt>
                <c:pt idx="3">
                  <c:v>Cotton Dyeing &amp; Bleaching</c:v>
                </c:pt>
                <c:pt idx="4">
                  <c:v>Cotton Garments</c:v>
                </c:pt>
              </c:strCache>
            </c:strRef>
          </c:cat>
          <c:val>
            <c:numRef>
              <c:f>Sheet1!$B$2:$B$6</c:f>
              <c:numCache>
                <c:formatCode>0.00%</c:formatCode>
                <c:ptCount val="5"/>
                <c:pt idx="0">
                  <c:v>0.46986032930663291</c:v>
                </c:pt>
                <c:pt idx="1">
                  <c:v>0.70614961101845408</c:v>
                </c:pt>
                <c:pt idx="2">
                  <c:v>0.26035020689697597</c:v>
                </c:pt>
                <c:pt idx="3">
                  <c:v>1.1201781815473901</c:v>
                </c:pt>
                <c:pt idx="4">
                  <c:v>1.6508185706770981</c:v>
                </c:pt>
              </c:numCache>
            </c:numRef>
          </c:val>
        </c:ser>
        <c:ser>
          <c:idx val="1"/>
          <c:order val="1"/>
          <c:tx>
            <c:strRef>
              <c:f>Sheet1!$C$1</c:f>
              <c:strCache>
                <c:ptCount val="1"/>
                <c:pt idx="0">
                  <c:v>2010</c:v>
                </c:pt>
              </c:strCache>
            </c:strRef>
          </c:tx>
          <c:spPr>
            <a:solidFill>
              <a:srgbClr val="FF0000"/>
            </a:solidFill>
          </c:spPr>
          <c:dLbls>
            <c:txPr>
              <a:bodyPr/>
              <a:lstStyle/>
              <a:p>
                <a:pPr>
                  <a:defRPr sz="1000" b="1"/>
                </a:pPr>
                <a:endParaRPr lang="en-US"/>
              </a:p>
            </c:txPr>
            <c:showVal val="1"/>
          </c:dLbls>
          <c:cat>
            <c:strRef>
              <c:f>Sheet1!$A$2:$A$6</c:f>
              <c:strCache>
                <c:ptCount val="5"/>
                <c:pt idx="0">
                  <c:v>Ginning/Press Factories</c:v>
                </c:pt>
                <c:pt idx="1">
                  <c:v>Cotton Mill</c:v>
                </c:pt>
                <c:pt idx="2">
                  <c:v>Cotton Weaving</c:v>
                </c:pt>
                <c:pt idx="3">
                  <c:v>Cotton Dyeing &amp; Bleaching</c:v>
                </c:pt>
                <c:pt idx="4">
                  <c:v>Cotton Garments</c:v>
                </c:pt>
              </c:strCache>
            </c:strRef>
          </c:cat>
          <c:val>
            <c:numRef>
              <c:f>Sheet1!$C$2:$C$6</c:f>
              <c:numCache>
                <c:formatCode>0.00%</c:formatCode>
                <c:ptCount val="5"/>
                <c:pt idx="0">
                  <c:v>0.63623564090238105</c:v>
                </c:pt>
                <c:pt idx="1">
                  <c:v>0.8502032099149045</c:v>
                </c:pt>
                <c:pt idx="2">
                  <c:v>0.38872685358271825</c:v>
                </c:pt>
                <c:pt idx="3">
                  <c:v>0.42952055797179839</c:v>
                </c:pt>
                <c:pt idx="4">
                  <c:v>1.2892857553698938</c:v>
                </c:pt>
              </c:numCache>
            </c:numRef>
          </c:val>
        </c:ser>
        <c:ser>
          <c:idx val="2"/>
          <c:order val="2"/>
          <c:tx>
            <c:strRef>
              <c:f>Sheet1!$D$1</c:f>
              <c:strCache>
                <c:ptCount val="1"/>
                <c:pt idx="0">
                  <c:v>2009</c:v>
                </c:pt>
              </c:strCache>
            </c:strRef>
          </c:tx>
          <c:spPr>
            <a:solidFill>
              <a:srgbClr val="FFFF00"/>
            </a:solidFill>
          </c:spPr>
          <c:dLbls>
            <c:txPr>
              <a:bodyPr/>
              <a:lstStyle/>
              <a:p>
                <a:pPr>
                  <a:defRPr sz="1000" b="1"/>
                </a:pPr>
                <a:endParaRPr lang="en-US"/>
              </a:p>
            </c:txPr>
            <c:showVal val="1"/>
          </c:dLbls>
          <c:cat>
            <c:strRef>
              <c:f>Sheet1!$A$2:$A$6</c:f>
              <c:strCache>
                <c:ptCount val="5"/>
                <c:pt idx="0">
                  <c:v>Ginning/Press Factories</c:v>
                </c:pt>
                <c:pt idx="1">
                  <c:v>Cotton Mill</c:v>
                </c:pt>
                <c:pt idx="2">
                  <c:v>Cotton Weaving</c:v>
                </c:pt>
                <c:pt idx="3">
                  <c:v>Cotton Dyeing &amp; Bleaching</c:v>
                </c:pt>
                <c:pt idx="4">
                  <c:v>Cotton Garments</c:v>
                </c:pt>
              </c:strCache>
            </c:strRef>
          </c:cat>
          <c:val>
            <c:numRef>
              <c:f>Sheet1!$D$2:$D$6</c:f>
              <c:numCache>
                <c:formatCode>0.00%</c:formatCode>
                <c:ptCount val="5"/>
                <c:pt idx="0">
                  <c:v>0.77091942234806721</c:v>
                </c:pt>
                <c:pt idx="1">
                  <c:v>0.78063051438701991</c:v>
                </c:pt>
                <c:pt idx="2">
                  <c:v>0.68410516755415263</c:v>
                </c:pt>
                <c:pt idx="3">
                  <c:v>0.65959951103641679</c:v>
                </c:pt>
                <c:pt idx="4">
                  <c:v>1.5139386889794741</c:v>
                </c:pt>
              </c:numCache>
            </c:numRef>
          </c:val>
        </c:ser>
        <c:dLbls>
          <c:showVal val="1"/>
        </c:dLbls>
        <c:shape val="cylinder"/>
        <c:axId val="83550976"/>
        <c:axId val="83552896"/>
        <c:axId val="0"/>
      </c:bar3DChart>
      <c:catAx>
        <c:axId val="83550976"/>
        <c:scaling>
          <c:orientation val="minMax"/>
        </c:scaling>
        <c:axPos val="b"/>
        <c:majorGridlines/>
        <c:numFmt formatCode="General" sourceLinked="1"/>
        <c:majorTickMark val="none"/>
        <c:tickLblPos val="nextTo"/>
        <c:txPr>
          <a:bodyPr rot="0" vert="horz"/>
          <a:lstStyle/>
          <a:p>
            <a:pPr>
              <a:defRPr sz="1400"/>
            </a:pPr>
            <a:endParaRPr lang="en-US"/>
          </a:p>
        </c:txPr>
        <c:crossAx val="83552896"/>
        <c:crossesAt val="0"/>
        <c:auto val="1"/>
        <c:lblAlgn val="ctr"/>
        <c:lblOffset val="100"/>
      </c:catAx>
      <c:valAx>
        <c:axId val="83552896"/>
        <c:scaling>
          <c:orientation val="minMax"/>
        </c:scaling>
        <c:delete val="1"/>
        <c:axPos val="l"/>
        <c:minorGridlines/>
        <c:numFmt formatCode="0%" sourceLinked="0"/>
        <c:majorTickMark val="none"/>
        <c:minorTickMark val="in"/>
        <c:tickLblPos val="none"/>
        <c:crossAx val="83550976"/>
        <c:crosses val="autoZero"/>
        <c:crossBetween val="between"/>
      </c:valAx>
    </c:plotArea>
    <c:legend>
      <c:legendPos val="t"/>
      <c:layout/>
    </c:legend>
    <c:plotVisOnly val="1"/>
  </c:chart>
  <c:spPr>
    <a:ln>
      <a:solidFill>
        <a:schemeClr val="tx1"/>
      </a:solidFill>
    </a:ln>
  </c:spPr>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CF6A38-9225-40CC-96B1-269DA25D6BA4}"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en-US"/>
        </a:p>
      </dgm:t>
    </dgm:pt>
    <dgm:pt modelId="{39CFAA70-4037-4F1E-B8D6-093796A25D4A}">
      <dgm:prSet phldrT="[Text]" custT="1"/>
      <dgm:spPr>
        <a:solidFill>
          <a:srgbClr val="C00000"/>
        </a:solidFill>
      </dgm:spPr>
      <dgm:t>
        <a:bodyPr/>
        <a:lstStyle/>
        <a:p>
          <a:r>
            <a:rPr lang="en-US" sz="1800" dirty="0" smtClean="0"/>
            <a:t>Cotton Garments 		148%</a:t>
          </a:r>
          <a:endParaRPr lang="en-US" sz="1800" dirty="0"/>
        </a:p>
      </dgm:t>
    </dgm:pt>
    <dgm:pt modelId="{A13A22AD-C160-4D12-8DAF-3691E62ADD2E}" type="parTrans" cxnId="{5857D24E-6E02-4045-9559-AA0211130655}">
      <dgm:prSet/>
      <dgm:spPr/>
      <dgm:t>
        <a:bodyPr/>
        <a:lstStyle/>
        <a:p>
          <a:endParaRPr lang="en-US" sz="1800"/>
        </a:p>
      </dgm:t>
    </dgm:pt>
    <dgm:pt modelId="{599383C5-3624-4875-B5EE-5456943EF3E5}" type="sibTrans" cxnId="{5857D24E-6E02-4045-9559-AA0211130655}">
      <dgm:prSet/>
      <dgm:spPr/>
      <dgm:t>
        <a:bodyPr/>
        <a:lstStyle/>
        <a:p>
          <a:endParaRPr lang="en-US" sz="1800"/>
        </a:p>
      </dgm:t>
    </dgm:pt>
    <dgm:pt modelId="{CCE755FE-D60F-45BD-8114-5B229A33BD45}">
      <dgm:prSet phldrT="[Text]" custT="1"/>
      <dgm:spPr>
        <a:solidFill>
          <a:srgbClr val="C00000"/>
        </a:solidFill>
      </dgm:spPr>
      <dgm:t>
        <a:bodyPr/>
        <a:lstStyle/>
        <a:p>
          <a:r>
            <a:rPr lang="en-US" sz="1800" dirty="0" smtClean="0"/>
            <a:t>Cotton Dyeing &amp; Bleaching 	73%</a:t>
          </a:r>
          <a:endParaRPr lang="en-US" sz="1800" dirty="0"/>
        </a:p>
      </dgm:t>
    </dgm:pt>
    <dgm:pt modelId="{6756AC2F-1F10-4A57-8112-A15AD5560A5E}" type="parTrans" cxnId="{158A93D6-9395-4C77-B7E3-8371C9D74D99}">
      <dgm:prSet/>
      <dgm:spPr/>
      <dgm:t>
        <a:bodyPr/>
        <a:lstStyle/>
        <a:p>
          <a:endParaRPr lang="en-US" sz="1800"/>
        </a:p>
      </dgm:t>
    </dgm:pt>
    <dgm:pt modelId="{4A77606A-467B-458B-BEAE-5A364F438568}" type="sibTrans" cxnId="{158A93D6-9395-4C77-B7E3-8371C9D74D99}">
      <dgm:prSet/>
      <dgm:spPr/>
      <dgm:t>
        <a:bodyPr/>
        <a:lstStyle/>
        <a:p>
          <a:endParaRPr lang="en-US" sz="1800"/>
        </a:p>
      </dgm:t>
    </dgm:pt>
    <dgm:pt modelId="{596D4ABE-59F4-42B8-98AC-452283506DA3}">
      <dgm:prSet custT="1"/>
      <dgm:spPr>
        <a:solidFill>
          <a:srgbClr val="C00000"/>
        </a:solidFill>
      </dgm:spPr>
      <dgm:t>
        <a:bodyPr/>
        <a:lstStyle/>
        <a:p>
          <a:r>
            <a:rPr lang="en-US" sz="1800" dirty="0" smtClean="0"/>
            <a:t>Cotton Mill 			78%</a:t>
          </a:r>
          <a:endParaRPr lang="en-US" sz="1800" dirty="0"/>
        </a:p>
      </dgm:t>
    </dgm:pt>
    <dgm:pt modelId="{6A624C8D-AB9B-4D3F-8587-CD75EF796735}" type="parTrans" cxnId="{05B58080-8134-4E9F-BB01-E10691F43679}">
      <dgm:prSet/>
      <dgm:spPr/>
      <dgm:t>
        <a:bodyPr/>
        <a:lstStyle/>
        <a:p>
          <a:endParaRPr lang="en-US" sz="1800"/>
        </a:p>
      </dgm:t>
    </dgm:pt>
    <dgm:pt modelId="{8217C435-6079-4138-A9A0-00112EE9BF53}" type="sibTrans" cxnId="{05B58080-8134-4E9F-BB01-E10691F43679}">
      <dgm:prSet/>
      <dgm:spPr/>
      <dgm:t>
        <a:bodyPr/>
        <a:lstStyle/>
        <a:p>
          <a:endParaRPr lang="en-US" sz="1800"/>
        </a:p>
      </dgm:t>
    </dgm:pt>
    <dgm:pt modelId="{9AC94E91-E5BA-41ED-875E-E0340CE41DE7}" type="pres">
      <dgm:prSet presAssocID="{76CF6A38-9225-40CC-96B1-269DA25D6BA4}" presName="linear" presStyleCnt="0">
        <dgm:presLayoutVars>
          <dgm:animLvl val="lvl"/>
          <dgm:resizeHandles val="exact"/>
        </dgm:presLayoutVars>
      </dgm:prSet>
      <dgm:spPr/>
      <dgm:t>
        <a:bodyPr/>
        <a:lstStyle/>
        <a:p>
          <a:endParaRPr lang="en-US"/>
        </a:p>
      </dgm:t>
    </dgm:pt>
    <dgm:pt modelId="{62CFF20B-03B0-4719-AFA1-482B5397F318}" type="pres">
      <dgm:prSet presAssocID="{39CFAA70-4037-4F1E-B8D6-093796A25D4A}" presName="parentText" presStyleLbl="node1" presStyleIdx="0" presStyleCnt="3">
        <dgm:presLayoutVars>
          <dgm:chMax val="0"/>
          <dgm:bulletEnabled val="1"/>
        </dgm:presLayoutVars>
      </dgm:prSet>
      <dgm:spPr/>
      <dgm:t>
        <a:bodyPr/>
        <a:lstStyle/>
        <a:p>
          <a:endParaRPr lang="en-US"/>
        </a:p>
      </dgm:t>
    </dgm:pt>
    <dgm:pt modelId="{03CD2290-48BD-4DA0-A974-6A67A356DEFE}" type="pres">
      <dgm:prSet presAssocID="{599383C5-3624-4875-B5EE-5456943EF3E5}" presName="spacer" presStyleCnt="0"/>
      <dgm:spPr/>
    </dgm:pt>
    <dgm:pt modelId="{1FACF74A-2D90-4655-93E6-98477B8E433D}" type="pres">
      <dgm:prSet presAssocID="{CCE755FE-D60F-45BD-8114-5B229A33BD45}" presName="parentText" presStyleLbl="node1" presStyleIdx="1" presStyleCnt="3">
        <dgm:presLayoutVars>
          <dgm:chMax val="0"/>
          <dgm:bulletEnabled val="1"/>
        </dgm:presLayoutVars>
      </dgm:prSet>
      <dgm:spPr/>
      <dgm:t>
        <a:bodyPr/>
        <a:lstStyle/>
        <a:p>
          <a:endParaRPr lang="en-US"/>
        </a:p>
      </dgm:t>
    </dgm:pt>
    <dgm:pt modelId="{6931D491-BEA2-4F2B-AFE4-E49F0DEAA02F}" type="pres">
      <dgm:prSet presAssocID="{4A77606A-467B-458B-BEAE-5A364F438568}" presName="spacer" presStyleCnt="0"/>
      <dgm:spPr/>
    </dgm:pt>
    <dgm:pt modelId="{1A6A767A-56FA-4586-ACC3-D0E798CC7CB0}" type="pres">
      <dgm:prSet presAssocID="{596D4ABE-59F4-42B8-98AC-452283506DA3}" presName="parentText" presStyleLbl="node1" presStyleIdx="2" presStyleCnt="3">
        <dgm:presLayoutVars>
          <dgm:chMax val="0"/>
          <dgm:bulletEnabled val="1"/>
        </dgm:presLayoutVars>
      </dgm:prSet>
      <dgm:spPr/>
      <dgm:t>
        <a:bodyPr/>
        <a:lstStyle/>
        <a:p>
          <a:endParaRPr lang="en-US"/>
        </a:p>
      </dgm:t>
    </dgm:pt>
  </dgm:ptLst>
  <dgm:cxnLst>
    <dgm:cxn modelId="{1D82CF8D-EFD4-4D86-B4AC-CC568489E6AD}" type="presOf" srcId="{76CF6A38-9225-40CC-96B1-269DA25D6BA4}" destId="{9AC94E91-E5BA-41ED-875E-E0340CE41DE7}" srcOrd="0" destOrd="0" presId="urn:microsoft.com/office/officeart/2005/8/layout/vList2"/>
    <dgm:cxn modelId="{158A93D6-9395-4C77-B7E3-8371C9D74D99}" srcId="{76CF6A38-9225-40CC-96B1-269DA25D6BA4}" destId="{CCE755FE-D60F-45BD-8114-5B229A33BD45}" srcOrd="1" destOrd="0" parTransId="{6756AC2F-1F10-4A57-8112-A15AD5560A5E}" sibTransId="{4A77606A-467B-458B-BEAE-5A364F438568}"/>
    <dgm:cxn modelId="{5857D24E-6E02-4045-9559-AA0211130655}" srcId="{76CF6A38-9225-40CC-96B1-269DA25D6BA4}" destId="{39CFAA70-4037-4F1E-B8D6-093796A25D4A}" srcOrd="0" destOrd="0" parTransId="{A13A22AD-C160-4D12-8DAF-3691E62ADD2E}" sibTransId="{599383C5-3624-4875-B5EE-5456943EF3E5}"/>
    <dgm:cxn modelId="{0F3F383B-A192-46B8-A660-67FCB1EF7181}" type="presOf" srcId="{CCE755FE-D60F-45BD-8114-5B229A33BD45}" destId="{1FACF74A-2D90-4655-93E6-98477B8E433D}" srcOrd="0" destOrd="0" presId="urn:microsoft.com/office/officeart/2005/8/layout/vList2"/>
    <dgm:cxn modelId="{32B4779C-470F-4F3F-B5BA-563725C38CCD}" type="presOf" srcId="{596D4ABE-59F4-42B8-98AC-452283506DA3}" destId="{1A6A767A-56FA-4586-ACC3-D0E798CC7CB0}" srcOrd="0" destOrd="0" presId="urn:microsoft.com/office/officeart/2005/8/layout/vList2"/>
    <dgm:cxn modelId="{6E29F19F-325D-472E-8D09-1500A5ECB59A}" type="presOf" srcId="{39CFAA70-4037-4F1E-B8D6-093796A25D4A}" destId="{62CFF20B-03B0-4719-AFA1-482B5397F318}" srcOrd="0" destOrd="0" presId="urn:microsoft.com/office/officeart/2005/8/layout/vList2"/>
    <dgm:cxn modelId="{05B58080-8134-4E9F-BB01-E10691F43679}" srcId="{76CF6A38-9225-40CC-96B1-269DA25D6BA4}" destId="{596D4ABE-59F4-42B8-98AC-452283506DA3}" srcOrd="2" destOrd="0" parTransId="{6A624C8D-AB9B-4D3F-8587-CD75EF796735}" sibTransId="{8217C435-6079-4138-A9A0-00112EE9BF53}"/>
    <dgm:cxn modelId="{62E14603-E61C-4D03-8454-5E9B0AB00B6E}" type="presParOf" srcId="{9AC94E91-E5BA-41ED-875E-E0340CE41DE7}" destId="{62CFF20B-03B0-4719-AFA1-482B5397F318}" srcOrd="0" destOrd="0" presId="urn:microsoft.com/office/officeart/2005/8/layout/vList2"/>
    <dgm:cxn modelId="{4FA2DB2E-81E5-460A-B762-BFE6B877E587}" type="presParOf" srcId="{9AC94E91-E5BA-41ED-875E-E0340CE41DE7}" destId="{03CD2290-48BD-4DA0-A974-6A67A356DEFE}" srcOrd="1" destOrd="0" presId="urn:microsoft.com/office/officeart/2005/8/layout/vList2"/>
    <dgm:cxn modelId="{FCE901DC-C18F-4E97-B9B2-AED3A645A1FA}" type="presParOf" srcId="{9AC94E91-E5BA-41ED-875E-E0340CE41DE7}" destId="{1FACF74A-2D90-4655-93E6-98477B8E433D}" srcOrd="2" destOrd="0" presId="urn:microsoft.com/office/officeart/2005/8/layout/vList2"/>
    <dgm:cxn modelId="{2C8680E2-326A-4A3A-895B-6F1F89685795}" type="presParOf" srcId="{9AC94E91-E5BA-41ED-875E-E0340CE41DE7}" destId="{6931D491-BEA2-4F2B-AFE4-E49F0DEAA02F}" srcOrd="3" destOrd="0" presId="urn:microsoft.com/office/officeart/2005/8/layout/vList2"/>
    <dgm:cxn modelId="{CD1D3F93-7BBA-48A8-BEA2-3C3F068063C8}" type="presParOf" srcId="{9AC94E91-E5BA-41ED-875E-E0340CE41DE7}" destId="{1A6A767A-56FA-4586-ACC3-D0E798CC7CB0}" srcOrd="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CF6A38-9225-40CC-96B1-269DA25D6BA4}" type="doc">
      <dgm:prSet loTypeId="urn:microsoft.com/office/officeart/2005/8/layout/vList2" loCatId="list" qsTypeId="urn:microsoft.com/office/officeart/2005/8/quickstyle/3d2" qsCatId="3D" csTypeId="urn:microsoft.com/office/officeart/2005/8/colors/accent2_2" csCatId="accent2" phldr="1"/>
      <dgm:spPr/>
      <dgm:t>
        <a:bodyPr/>
        <a:lstStyle/>
        <a:p>
          <a:endParaRPr lang="en-US"/>
        </a:p>
      </dgm:t>
    </dgm:pt>
    <dgm:pt modelId="{39CFAA70-4037-4F1E-B8D6-093796A25D4A}">
      <dgm:prSet phldrT="[Text]" custT="1"/>
      <dgm:spPr>
        <a:solidFill>
          <a:srgbClr val="C00000"/>
        </a:solidFill>
      </dgm:spPr>
      <dgm:t>
        <a:bodyPr/>
        <a:lstStyle/>
        <a:p>
          <a:r>
            <a:rPr lang="en-US" sz="1800" dirty="0" smtClean="0"/>
            <a:t>Average Sum Insured 	Rs. 1.13 Trillion</a:t>
          </a:r>
          <a:endParaRPr lang="en-US" sz="1800" dirty="0"/>
        </a:p>
      </dgm:t>
    </dgm:pt>
    <dgm:pt modelId="{A13A22AD-C160-4D12-8DAF-3691E62ADD2E}" type="parTrans" cxnId="{5857D24E-6E02-4045-9559-AA0211130655}">
      <dgm:prSet/>
      <dgm:spPr/>
      <dgm:t>
        <a:bodyPr/>
        <a:lstStyle/>
        <a:p>
          <a:endParaRPr lang="en-US" sz="1800"/>
        </a:p>
      </dgm:t>
    </dgm:pt>
    <dgm:pt modelId="{599383C5-3624-4875-B5EE-5456943EF3E5}" type="sibTrans" cxnId="{5857D24E-6E02-4045-9559-AA0211130655}">
      <dgm:prSet/>
      <dgm:spPr/>
      <dgm:t>
        <a:bodyPr/>
        <a:lstStyle/>
        <a:p>
          <a:endParaRPr lang="en-US" sz="1800"/>
        </a:p>
      </dgm:t>
    </dgm:pt>
    <dgm:pt modelId="{CCE755FE-D60F-45BD-8114-5B229A33BD45}">
      <dgm:prSet phldrT="[Text]" custT="1"/>
      <dgm:spPr>
        <a:solidFill>
          <a:srgbClr val="C00000"/>
        </a:solidFill>
      </dgm:spPr>
      <dgm:t>
        <a:bodyPr/>
        <a:lstStyle/>
        <a:p>
          <a:r>
            <a:rPr lang="en-US" sz="1800" dirty="0" smtClean="0"/>
            <a:t>Average Premium	 	Rs. 2.03 Billion</a:t>
          </a:r>
          <a:endParaRPr lang="en-US" sz="1800" dirty="0"/>
        </a:p>
      </dgm:t>
    </dgm:pt>
    <dgm:pt modelId="{6756AC2F-1F10-4A57-8112-A15AD5560A5E}" type="parTrans" cxnId="{158A93D6-9395-4C77-B7E3-8371C9D74D99}">
      <dgm:prSet/>
      <dgm:spPr/>
      <dgm:t>
        <a:bodyPr/>
        <a:lstStyle/>
        <a:p>
          <a:endParaRPr lang="en-US" sz="1800"/>
        </a:p>
      </dgm:t>
    </dgm:pt>
    <dgm:pt modelId="{4A77606A-467B-458B-BEAE-5A364F438568}" type="sibTrans" cxnId="{158A93D6-9395-4C77-B7E3-8371C9D74D99}">
      <dgm:prSet/>
      <dgm:spPr/>
      <dgm:t>
        <a:bodyPr/>
        <a:lstStyle/>
        <a:p>
          <a:endParaRPr lang="en-US" sz="1800"/>
        </a:p>
      </dgm:t>
    </dgm:pt>
    <dgm:pt modelId="{9AC94E91-E5BA-41ED-875E-E0340CE41DE7}" type="pres">
      <dgm:prSet presAssocID="{76CF6A38-9225-40CC-96B1-269DA25D6BA4}" presName="linear" presStyleCnt="0">
        <dgm:presLayoutVars>
          <dgm:animLvl val="lvl"/>
          <dgm:resizeHandles val="exact"/>
        </dgm:presLayoutVars>
      </dgm:prSet>
      <dgm:spPr/>
      <dgm:t>
        <a:bodyPr/>
        <a:lstStyle/>
        <a:p>
          <a:endParaRPr lang="en-US"/>
        </a:p>
      </dgm:t>
    </dgm:pt>
    <dgm:pt modelId="{62CFF20B-03B0-4719-AFA1-482B5397F318}" type="pres">
      <dgm:prSet presAssocID="{39CFAA70-4037-4F1E-B8D6-093796A25D4A}" presName="parentText" presStyleLbl="node1" presStyleIdx="0" presStyleCnt="2">
        <dgm:presLayoutVars>
          <dgm:chMax val="0"/>
          <dgm:bulletEnabled val="1"/>
        </dgm:presLayoutVars>
      </dgm:prSet>
      <dgm:spPr/>
      <dgm:t>
        <a:bodyPr/>
        <a:lstStyle/>
        <a:p>
          <a:endParaRPr lang="en-US"/>
        </a:p>
      </dgm:t>
    </dgm:pt>
    <dgm:pt modelId="{03CD2290-48BD-4DA0-A974-6A67A356DEFE}" type="pres">
      <dgm:prSet presAssocID="{599383C5-3624-4875-B5EE-5456943EF3E5}" presName="spacer" presStyleCnt="0"/>
      <dgm:spPr/>
    </dgm:pt>
    <dgm:pt modelId="{1FACF74A-2D90-4655-93E6-98477B8E433D}" type="pres">
      <dgm:prSet presAssocID="{CCE755FE-D60F-45BD-8114-5B229A33BD45}" presName="parentText" presStyleLbl="node1" presStyleIdx="1" presStyleCnt="2">
        <dgm:presLayoutVars>
          <dgm:chMax val="0"/>
          <dgm:bulletEnabled val="1"/>
        </dgm:presLayoutVars>
      </dgm:prSet>
      <dgm:spPr/>
      <dgm:t>
        <a:bodyPr/>
        <a:lstStyle/>
        <a:p>
          <a:endParaRPr lang="en-US"/>
        </a:p>
      </dgm:t>
    </dgm:pt>
  </dgm:ptLst>
  <dgm:cxnLst>
    <dgm:cxn modelId="{158A93D6-9395-4C77-B7E3-8371C9D74D99}" srcId="{76CF6A38-9225-40CC-96B1-269DA25D6BA4}" destId="{CCE755FE-D60F-45BD-8114-5B229A33BD45}" srcOrd="1" destOrd="0" parTransId="{6756AC2F-1F10-4A57-8112-A15AD5560A5E}" sibTransId="{4A77606A-467B-458B-BEAE-5A364F438568}"/>
    <dgm:cxn modelId="{A90310CC-8C2F-45B8-AAB5-796100FDA460}" type="presOf" srcId="{CCE755FE-D60F-45BD-8114-5B229A33BD45}" destId="{1FACF74A-2D90-4655-93E6-98477B8E433D}" srcOrd="0" destOrd="0" presId="urn:microsoft.com/office/officeart/2005/8/layout/vList2"/>
    <dgm:cxn modelId="{5857D24E-6E02-4045-9559-AA0211130655}" srcId="{76CF6A38-9225-40CC-96B1-269DA25D6BA4}" destId="{39CFAA70-4037-4F1E-B8D6-093796A25D4A}" srcOrd="0" destOrd="0" parTransId="{A13A22AD-C160-4D12-8DAF-3691E62ADD2E}" sibTransId="{599383C5-3624-4875-B5EE-5456943EF3E5}"/>
    <dgm:cxn modelId="{9CF450BC-F42A-49E2-896B-B4787B891BA1}" type="presOf" srcId="{39CFAA70-4037-4F1E-B8D6-093796A25D4A}" destId="{62CFF20B-03B0-4719-AFA1-482B5397F318}" srcOrd="0" destOrd="0" presId="urn:microsoft.com/office/officeart/2005/8/layout/vList2"/>
    <dgm:cxn modelId="{83D9278A-FAD2-47F6-974F-80C38C9504FC}" type="presOf" srcId="{76CF6A38-9225-40CC-96B1-269DA25D6BA4}" destId="{9AC94E91-E5BA-41ED-875E-E0340CE41DE7}" srcOrd="0" destOrd="0" presId="urn:microsoft.com/office/officeart/2005/8/layout/vList2"/>
    <dgm:cxn modelId="{9E97CC91-4CF8-4FC5-A835-3C65BCC1CAE2}" type="presParOf" srcId="{9AC94E91-E5BA-41ED-875E-E0340CE41DE7}" destId="{62CFF20B-03B0-4719-AFA1-482B5397F318}" srcOrd="0" destOrd="0" presId="urn:microsoft.com/office/officeart/2005/8/layout/vList2"/>
    <dgm:cxn modelId="{25D7DB82-61C1-4D87-883E-0AA53C7889B7}" type="presParOf" srcId="{9AC94E91-E5BA-41ED-875E-E0340CE41DE7}" destId="{03CD2290-48BD-4DA0-A974-6A67A356DEFE}" srcOrd="1" destOrd="0" presId="urn:microsoft.com/office/officeart/2005/8/layout/vList2"/>
    <dgm:cxn modelId="{E461F4B1-EB92-4A3C-9C48-BE7316145BE8}" type="presParOf" srcId="{9AC94E91-E5BA-41ED-875E-E0340CE41DE7}" destId="{1FACF74A-2D90-4655-93E6-98477B8E433D}" srcOrd="2"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CFF20B-03B0-4719-AFA1-482B5397F318}">
      <dsp:nvSpPr>
        <dsp:cNvPr id="0" name=""/>
        <dsp:cNvSpPr/>
      </dsp:nvSpPr>
      <dsp:spPr>
        <a:xfrm>
          <a:off x="0" y="18960"/>
          <a:ext cx="4724399" cy="44928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Cotton Garments 		148%</a:t>
          </a:r>
          <a:endParaRPr lang="en-US" sz="1800" kern="1200" dirty="0"/>
        </a:p>
      </dsp:txBody>
      <dsp:txXfrm>
        <a:off x="0" y="18960"/>
        <a:ext cx="4724399" cy="449280"/>
      </dsp:txXfrm>
    </dsp:sp>
    <dsp:sp modelId="{1FACF74A-2D90-4655-93E6-98477B8E433D}">
      <dsp:nvSpPr>
        <dsp:cNvPr id="0" name=""/>
        <dsp:cNvSpPr/>
      </dsp:nvSpPr>
      <dsp:spPr>
        <a:xfrm>
          <a:off x="0" y="537360"/>
          <a:ext cx="4724399" cy="44928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Cotton Dyeing &amp; Bleaching 	73%</a:t>
          </a:r>
          <a:endParaRPr lang="en-US" sz="1800" kern="1200" dirty="0"/>
        </a:p>
      </dsp:txBody>
      <dsp:txXfrm>
        <a:off x="0" y="537360"/>
        <a:ext cx="4724399" cy="449280"/>
      </dsp:txXfrm>
    </dsp:sp>
    <dsp:sp modelId="{1A6A767A-56FA-4586-ACC3-D0E798CC7CB0}">
      <dsp:nvSpPr>
        <dsp:cNvPr id="0" name=""/>
        <dsp:cNvSpPr/>
      </dsp:nvSpPr>
      <dsp:spPr>
        <a:xfrm>
          <a:off x="0" y="1055760"/>
          <a:ext cx="4724399" cy="449280"/>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Cotton Mill 			78%</a:t>
          </a:r>
          <a:endParaRPr lang="en-US" sz="1800" kern="1200" dirty="0"/>
        </a:p>
      </dsp:txBody>
      <dsp:txXfrm>
        <a:off x="0" y="1055760"/>
        <a:ext cx="4724399" cy="4492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CFF20B-03B0-4719-AFA1-482B5397F318}">
      <dsp:nvSpPr>
        <dsp:cNvPr id="0" name=""/>
        <dsp:cNvSpPr/>
      </dsp:nvSpPr>
      <dsp:spPr>
        <a:xfrm>
          <a:off x="0" y="360"/>
          <a:ext cx="5333999" cy="636479"/>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Average Sum Insured 	Rs. 1.13 Trillion</a:t>
          </a:r>
          <a:endParaRPr lang="en-US" sz="1800" kern="1200" dirty="0"/>
        </a:p>
      </dsp:txBody>
      <dsp:txXfrm>
        <a:off x="0" y="360"/>
        <a:ext cx="5333999" cy="636479"/>
      </dsp:txXfrm>
    </dsp:sp>
    <dsp:sp modelId="{1FACF74A-2D90-4655-93E6-98477B8E433D}">
      <dsp:nvSpPr>
        <dsp:cNvPr id="0" name=""/>
        <dsp:cNvSpPr/>
      </dsp:nvSpPr>
      <dsp:spPr>
        <a:xfrm>
          <a:off x="0" y="734760"/>
          <a:ext cx="5333999" cy="636479"/>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smtClean="0"/>
            <a:t>Average Premium	 	Rs. 2.03 Billion</a:t>
          </a:r>
          <a:endParaRPr lang="en-US" sz="1800" kern="1200" dirty="0"/>
        </a:p>
      </dsp:txBody>
      <dsp:txXfrm>
        <a:off x="0" y="734760"/>
        <a:ext cx="5333999" cy="6364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2431" tIns="46216" rIns="92431" bIns="46216" numCol="1" anchor="t" anchorCtr="0" compatLnSpc="1">
            <a:prstTxWarp prst="textNoShape">
              <a:avLst/>
            </a:prstTxWarp>
          </a:bodyPr>
          <a:lstStyle>
            <a:lvl1pPr algn="l" defTabSz="923925">
              <a:spcBef>
                <a:spcPct val="0"/>
              </a:spcBef>
              <a:defRPr/>
            </a:lvl1pPr>
          </a:lstStyle>
          <a:p>
            <a:endParaRPr lang="zh-CN" altLang="en-GB"/>
          </a:p>
        </p:txBody>
      </p:sp>
      <p:sp>
        <p:nvSpPr>
          <p:cNvPr id="11267" name="Rectangle 3"/>
          <p:cNvSpPr>
            <a:spLocks noGrp="1" noChangeArrowheads="1"/>
          </p:cNvSpPr>
          <p:nvPr>
            <p:ph type="dt" sz="quarter" idx="1"/>
          </p:nvPr>
        </p:nvSpPr>
        <p:spPr bwMode="auto">
          <a:xfrm>
            <a:off x="3852863" y="0"/>
            <a:ext cx="2944812" cy="495300"/>
          </a:xfrm>
          <a:prstGeom prst="rect">
            <a:avLst/>
          </a:prstGeom>
          <a:noFill/>
          <a:ln w="9525">
            <a:noFill/>
            <a:miter lim="800000"/>
            <a:headEnd/>
            <a:tailEnd/>
          </a:ln>
          <a:effectLst/>
        </p:spPr>
        <p:txBody>
          <a:bodyPr vert="horz" wrap="square" lIns="92431" tIns="46216" rIns="92431" bIns="46216" numCol="1" anchor="t" anchorCtr="0" compatLnSpc="1">
            <a:prstTxWarp prst="textNoShape">
              <a:avLst/>
            </a:prstTxWarp>
          </a:bodyPr>
          <a:lstStyle>
            <a:lvl1pPr algn="r" defTabSz="923925">
              <a:spcBef>
                <a:spcPct val="0"/>
              </a:spcBef>
              <a:defRPr/>
            </a:lvl1pPr>
          </a:lstStyle>
          <a:p>
            <a:endParaRPr lang="en-GB" altLang="zh-CN"/>
          </a:p>
        </p:txBody>
      </p:sp>
      <p:sp>
        <p:nvSpPr>
          <p:cNvPr id="11268" name="Rectangle 4"/>
          <p:cNvSpPr>
            <a:spLocks noGrp="1" noChangeArrowheads="1"/>
          </p:cNvSpPr>
          <p:nvPr>
            <p:ph type="ftr" sz="quarter" idx="2"/>
          </p:nvPr>
        </p:nvSpPr>
        <p:spPr bwMode="auto">
          <a:xfrm>
            <a:off x="0" y="9432925"/>
            <a:ext cx="2944813" cy="495300"/>
          </a:xfrm>
          <a:prstGeom prst="rect">
            <a:avLst/>
          </a:prstGeom>
          <a:noFill/>
          <a:ln w="9525">
            <a:noFill/>
            <a:miter lim="800000"/>
            <a:headEnd/>
            <a:tailEnd/>
          </a:ln>
          <a:effectLst/>
        </p:spPr>
        <p:txBody>
          <a:bodyPr vert="horz" wrap="square" lIns="92431" tIns="46216" rIns="92431" bIns="46216" numCol="1" anchor="b" anchorCtr="0" compatLnSpc="1">
            <a:prstTxWarp prst="textNoShape">
              <a:avLst/>
            </a:prstTxWarp>
          </a:bodyPr>
          <a:lstStyle>
            <a:lvl1pPr algn="l" defTabSz="923925">
              <a:spcBef>
                <a:spcPct val="0"/>
              </a:spcBef>
              <a:defRPr/>
            </a:lvl1pPr>
          </a:lstStyle>
          <a:p>
            <a:endParaRPr lang="en-GB" altLang="zh-CN"/>
          </a:p>
        </p:txBody>
      </p:sp>
      <p:sp>
        <p:nvSpPr>
          <p:cNvPr id="11269" name="Rectangle 5"/>
          <p:cNvSpPr>
            <a:spLocks noGrp="1" noChangeArrowheads="1"/>
          </p:cNvSpPr>
          <p:nvPr>
            <p:ph type="sldNum" sz="quarter" idx="3"/>
          </p:nvPr>
        </p:nvSpPr>
        <p:spPr bwMode="auto">
          <a:xfrm>
            <a:off x="3852863" y="9432925"/>
            <a:ext cx="2944812" cy="495300"/>
          </a:xfrm>
          <a:prstGeom prst="rect">
            <a:avLst/>
          </a:prstGeom>
          <a:noFill/>
          <a:ln w="9525">
            <a:noFill/>
            <a:miter lim="800000"/>
            <a:headEnd/>
            <a:tailEnd/>
          </a:ln>
          <a:effectLst/>
        </p:spPr>
        <p:txBody>
          <a:bodyPr vert="horz" wrap="square" lIns="92431" tIns="46216" rIns="92431" bIns="46216" numCol="1" anchor="b" anchorCtr="0" compatLnSpc="1">
            <a:prstTxWarp prst="textNoShape">
              <a:avLst/>
            </a:prstTxWarp>
          </a:bodyPr>
          <a:lstStyle>
            <a:lvl1pPr algn="r" defTabSz="923925">
              <a:spcBef>
                <a:spcPct val="0"/>
              </a:spcBef>
              <a:defRPr/>
            </a:lvl1pPr>
          </a:lstStyle>
          <a:p>
            <a:fld id="{ABFE0E72-1C72-48F5-BBF2-4C1B6CBA50CB}" type="slidenum">
              <a:rPr lang="en-GB" altLang="zh-CN"/>
              <a:pPr/>
              <a:t>‹#›</a:t>
            </a:fld>
            <a:endParaRPr lang="en-GB"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none" lIns="92431" tIns="46216" rIns="92431" bIns="46216" numCol="1" anchor="ctr" anchorCtr="0" compatLnSpc="1">
            <a:prstTxWarp prst="textNoShape">
              <a:avLst/>
            </a:prstTxWarp>
          </a:bodyPr>
          <a:lstStyle>
            <a:lvl1pPr algn="l" defTabSz="923925">
              <a:spcBef>
                <a:spcPct val="0"/>
              </a:spcBef>
              <a:defRPr/>
            </a:lvl1pPr>
          </a:lstStyle>
          <a:p>
            <a:endParaRPr lang="zh-CN" altLang="en-GB"/>
          </a:p>
        </p:txBody>
      </p:sp>
      <p:sp>
        <p:nvSpPr>
          <p:cNvPr id="94211" name="Rectangle 3"/>
          <p:cNvSpPr>
            <a:spLocks noGrp="1" noChangeArrowheads="1"/>
          </p:cNvSpPr>
          <p:nvPr>
            <p:ph type="dt" idx="1"/>
          </p:nvPr>
        </p:nvSpPr>
        <p:spPr bwMode="auto">
          <a:xfrm>
            <a:off x="3852863" y="0"/>
            <a:ext cx="2944812" cy="495300"/>
          </a:xfrm>
          <a:prstGeom prst="rect">
            <a:avLst/>
          </a:prstGeom>
          <a:noFill/>
          <a:ln w="9525">
            <a:noFill/>
            <a:miter lim="800000"/>
            <a:headEnd/>
            <a:tailEnd/>
          </a:ln>
          <a:effectLst/>
        </p:spPr>
        <p:txBody>
          <a:bodyPr vert="horz" wrap="none" lIns="92431" tIns="46216" rIns="92431" bIns="46216" numCol="1" anchor="ctr" anchorCtr="0" compatLnSpc="1">
            <a:prstTxWarp prst="textNoShape">
              <a:avLst/>
            </a:prstTxWarp>
          </a:bodyPr>
          <a:lstStyle>
            <a:lvl1pPr algn="r" defTabSz="923925">
              <a:spcBef>
                <a:spcPct val="0"/>
              </a:spcBef>
              <a:defRPr/>
            </a:lvl1pPr>
          </a:lstStyle>
          <a:p>
            <a:endParaRPr lang="en-GB" altLang="zh-CN"/>
          </a:p>
        </p:txBody>
      </p:sp>
      <p:sp>
        <p:nvSpPr>
          <p:cNvPr id="94212" name="Rectangle 4"/>
          <p:cNvSpPr>
            <a:spLocks noGrp="1" noRot="1" noChangeAspect="1" noChangeArrowheads="1" noTextEdit="1"/>
          </p:cNvSpPr>
          <p:nvPr>
            <p:ph type="sldImg" idx="2"/>
          </p:nvPr>
        </p:nvSpPr>
        <p:spPr bwMode="auto">
          <a:xfrm>
            <a:off x="793750" y="744538"/>
            <a:ext cx="5213350" cy="3724275"/>
          </a:xfrm>
          <a:prstGeom prst="rect">
            <a:avLst/>
          </a:prstGeom>
          <a:noFill/>
          <a:ln w="9525">
            <a:solidFill>
              <a:srgbClr val="000000"/>
            </a:solidFill>
            <a:miter lim="800000"/>
            <a:headEnd/>
            <a:tailEnd/>
          </a:ln>
          <a:effectLst/>
        </p:spPr>
      </p:sp>
      <p:sp>
        <p:nvSpPr>
          <p:cNvPr id="94213" name="Rectangle 5"/>
          <p:cNvSpPr>
            <a:spLocks noGrp="1" noChangeArrowheads="1"/>
          </p:cNvSpPr>
          <p:nvPr>
            <p:ph type="body" sz="quarter" idx="3"/>
          </p:nvPr>
        </p:nvSpPr>
        <p:spPr bwMode="auto">
          <a:xfrm>
            <a:off x="906463" y="4716463"/>
            <a:ext cx="4984750" cy="4467225"/>
          </a:xfrm>
          <a:prstGeom prst="rect">
            <a:avLst/>
          </a:prstGeom>
          <a:noFill/>
          <a:ln w="9525">
            <a:noFill/>
            <a:miter lim="800000"/>
            <a:headEnd/>
            <a:tailEnd/>
          </a:ln>
          <a:effectLst/>
        </p:spPr>
        <p:txBody>
          <a:bodyPr vert="horz" wrap="square" lIns="92431" tIns="46216" rIns="92431" bIns="46216" numCol="1" anchor="t" anchorCtr="0" compatLnSpc="1">
            <a:prstTxWarp prst="textNoShape">
              <a:avLst/>
            </a:prstTxWarp>
          </a:body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p>
        </p:txBody>
      </p:sp>
      <p:sp>
        <p:nvSpPr>
          <p:cNvPr id="94214" name="Rectangle 6"/>
          <p:cNvSpPr>
            <a:spLocks noGrp="1" noChangeArrowheads="1"/>
          </p:cNvSpPr>
          <p:nvPr>
            <p:ph type="ftr" sz="quarter" idx="4"/>
          </p:nvPr>
        </p:nvSpPr>
        <p:spPr bwMode="auto">
          <a:xfrm>
            <a:off x="0" y="9432925"/>
            <a:ext cx="2944813" cy="495300"/>
          </a:xfrm>
          <a:prstGeom prst="rect">
            <a:avLst/>
          </a:prstGeom>
          <a:noFill/>
          <a:ln w="9525">
            <a:noFill/>
            <a:miter lim="800000"/>
            <a:headEnd/>
            <a:tailEnd/>
          </a:ln>
          <a:effectLst/>
        </p:spPr>
        <p:txBody>
          <a:bodyPr vert="horz" wrap="none" lIns="92431" tIns="46216" rIns="92431" bIns="46216" numCol="1" anchor="b" anchorCtr="0" compatLnSpc="1">
            <a:prstTxWarp prst="textNoShape">
              <a:avLst/>
            </a:prstTxWarp>
          </a:bodyPr>
          <a:lstStyle>
            <a:lvl1pPr algn="l" defTabSz="923925">
              <a:spcBef>
                <a:spcPct val="0"/>
              </a:spcBef>
              <a:defRPr/>
            </a:lvl1pPr>
          </a:lstStyle>
          <a:p>
            <a:endParaRPr lang="en-GB" altLang="zh-CN"/>
          </a:p>
        </p:txBody>
      </p:sp>
      <p:sp>
        <p:nvSpPr>
          <p:cNvPr id="94215" name="Rectangle 7"/>
          <p:cNvSpPr>
            <a:spLocks noGrp="1" noChangeArrowheads="1"/>
          </p:cNvSpPr>
          <p:nvPr>
            <p:ph type="sldNum" sz="quarter" idx="5"/>
          </p:nvPr>
        </p:nvSpPr>
        <p:spPr bwMode="auto">
          <a:xfrm>
            <a:off x="3852863" y="9432925"/>
            <a:ext cx="2944812" cy="495300"/>
          </a:xfrm>
          <a:prstGeom prst="rect">
            <a:avLst/>
          </a:prstGeom>
          <a:noFill/>
          <a:ln w="9525">
            <a:noFill/>
            <a:miter lim="800000"/>
            <a:headEnd/>
            <a:tailEnd/>
          </a:ln>
          <a:effectLst/>
        </p:spPr>
        <p:txBody>
          <a:bodyPr vert="horz" wrap="none" lIns="92431" tIns="46216" rIns="92431" bIns="46216" numCol="1" anchor="b" anchorCtr="0" compatLnSpc="1">
            <a:prstTxWarp prst="textNoShape">
              <a:avLst/>
            </a:prstTxWarp>
          </a:bodyPr>
          <a:lstStyle>
            <a:lvl1pPr algn="r" defTabSz="923925">
              <a:spcBef>
                <a:spcPct val="0"/>
              </a:spcBef>
              <a:defRPr/>
            </a:lvl1pPr>
          </a:lstStyle>
          <a:p>
            <a:fld id="{A18954CF-2580-438A-8650-005BE60F6638}" type="slidenum">
              <a:rPr lang="en-GB" altLang="zh-CN"/>
              <a:pPr/>
              <a:t>‹#›</a:t>
            </a:fld>
            <a:endParaRPr lang="en-GB"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08DDF-97DD-4F57-9901-E71E83CB317D}" type="slidenum">
              <a:rPr lang="en-GB" altLang="zh-CN"/>
              <a:pPr/>
              <a:t>0</a:t>
            </a:fld>
            <a:endParaRPr lang="en-GB" altLang="zh-CN"/>
          </a:p>
        </p:txBody>
      </p:sp>
      <p:sp>
        <p:nvSpPr>
          <p:cNvPr id="865282" name="Rectangle 2"/>
          <p:cNvSpPr>
            <a:spLocks noGrp="1" noRot="1" noChangeAspect="1" noChangeArrowheads="1" noTextEdit="1"/>
          </p:cNvSpPr>
          <p:nvPr>
            <p:ph type="sldImg"/>
          </p:nvPr>
        </p:nvSpPr>
        <p:spPr>
          <a:ln/>
        </p:spPr>
      </p:sp>
      <p:sp>
        <p:nvSpPr>
          <p:cNvPr id="865283"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9</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10</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11</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12</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13</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14</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15</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16</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17</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18</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1</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19</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20</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21</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22</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23</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24</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25</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FCBCB6-FD07-45F3-A6B9-415993E466F7}" type="slidenum">
              <a:rPr lang="en-GB" altLang="zh-CN"/>
              <a:pPr/>
              <a:t>26</a:t>
            </a:fld>
            <a:endParaRPr lang="en-GB" altLang="zh-CN"/>
          </a:p>
        </p:txBody>
      </p:sp>
      <p:sp>
        <p:nvSpPr>
          <p:cNvPr id="763906" name="Rectangle 2"/>
          <p:cNvSpPr>
            <a:spLocks noGrp="1" noRot="1" noChangeAspect="1" noChangeArrowheads="1" noTextEdit="1"/>
          </p:cNvSpPr>
          <p:nvPr>
            <p:ph type="sldImg"/>
          </p:nvPr>
        </p:nvSpPr>
        <p:spPr>
          <a:ln/>
        </p:spPr>
      </p:sp>
      <p:sp>
        <p:nvSpPr>
          <p:cNvPr id="763907"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2</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3</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4</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5</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6</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7</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E93806-6A92-4876-9E93-65D8844FA212}" type="slidenum">
              <a:rPr lang="en-GB" altLang="zh-CN"/>
              <a:pPr/>
              <a:t>8</a:t>
            </a:fld>
            <a:endParaRPr lang="en-GB" altLang="zh-CN"/>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GB"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39348" name="CoverBarOutliner" hidden="1"/>
          <p:cNvSpPr>
            <a:spLocks noChangeArrowheads="1"/>
          </p:cNvSpPr>
          <p:nvPr>
            <p:custDataLst>
              <p:tags r:id="rId1"/>
            </p:custDataLst>
          </p:nvPr>
        </p:nvSpPr>
        <p:spPr bwMode="white">
          <a:xfrm>
            <a:off x="0" y="2014538"/>
            <a:ext cx="9601200" cy="2828925"/>
          </a:xfrm>
          <a:prstGeom prst="rect">
            <a:avLst/>
          </a:prstGeom>
          <a:solidFill>
            <a:srgbClr val="FFFFFF"/>
          </a:solidFill>
          <a:ln w="9525">
            <a:noFill/>
            <a:miter lim="800000"/>
            <a:headEnd/>
            <a:tailEnd/>
          </a:ln>
          <a:effectLst/>
        </p:spPr>
        <p:txBody>
          <a:bodyPr wrap="none" lIns="0" tIns="0" rIns="0" bIns="0" anchor="ctr"/>
          <a:lstStyle/>
          <a:p>
            <a:endParaRPr lang="en-GB" altLang="zh-CN">
              <a:ea typeface="宋体" pitchFamily="2" charset="-122"/>
            </a:endParaRPr>
          </a:p>
        </p:txBody>
      </p:sp>
      <p:sp>
        <p:nvSpPr>
          <p:cNvPr id="739330" name="Rectangle 2"/>
          <p:cNvSpPr>
            <a:spLocks noChangeArrowheads="1"/>
          </p:cNvSpPr>
          <p:nvPr/>
        </p:nvSpPr>
        <p:spPr bwMode="ltGray">
          <a:xfrm>
            <a:off x="2784475" y="2054225"/>
            <a:ext cx="6816725" cy="2741613"/>
          </a:xfrm>
          <a:prstGeom prst="rect">
            <a:avLst/>
          </a:prstGeom>
          <a:solidFill>
            <a:srgbClr val="CC0033"/>
          </a:solidFill>
          <a:ln w="9525">
            <a:noFill/>
            <a:miter lim="800000"/>
            <a:headEnd/>
            <a:tailEnd/>
          </a:ln>
          <a:effectLst/>
        </p:spPr>
        <p:txBody>
          <a:bodyPr wrap="none" lIns="90736" tIns="45368" rIns="90736" bIns="45368" anchor="ctr"/>
          <a:lstStyle/>
          <a:p>
            <a:pPr defTabSz="908050">
              <a:spcBef>
                <a:spcPct val="0"/>
              </a:spcBef>
            </a:pPr>
            <a:endParaRPr lang="en-GB" altLang="zh-CN" sz="2000">
              <a:ea typeface="宋体" pitchFamily="2" charset="-122"/>
            </a:endParaRPr>
          </a:p>
        </p:txBody>
      </p:sp>
      <p:sp>
        <p:nvSpPr>
          <p:cNvPr id="739332" name="Date"/>
          <p:cNvSpPr>
            <a:spLocks noGrp="1" noChangeArrowheads="1"/>
          </p:cNvSpPr>
          <p:nvPr>
            <p:ph type="subTitle" idx="1"/>
            <p:custDataLst>
              <p:tags r:id="rId2"/>
            </p:custDataLst>
          </p:nvPr>
        </p:nvSpPr>
        <p:spPr>
          <a:xfrm>
            <a:off x="3159125" y="2689225"/>
            <a:ext cx="3935413" cy="414338"/>
          </a:xfrm>
        </p:spPr>
        <p:txBody>
          <a:bodyPr/>
          <a:lstStyle>
            <a:lvl1pPr marL="0" indent="0">
              <a:buFont typeface="Wingdings" pitchFamily="2" charset="2"/>
              <a:buNone/>
              <a:defRPr>
                <a:solidFill>
                  <a:srgbClr val="FFFFFF"/>
                </a:solidFill>
              </a:defRPr>
            </a:lvl1pPr>
          </a:lstStyle>
          <a:p>
            <a:r>
              <a:rPr lang="en-GB" altLang="zh-CN"/>
              <a:t>Click to edit Master subtitle style</a:t>
            </a:r>
          </a:p>
        </p:txBody>
      </p:sp>
      <p:sp>
        <p:nvSpPr>
          <p:cNvPr id="739333" name="PresentationTitle"/>
          <p:cNvSpPr>
            <a:spLocks noGrp="1" noChangeArrowheads="1"/>
          </p:cNvSpPr>
          <p:nvPr>
            <p:ph type="ctrTitle" sz="quarter"/>
            <p:custDataLst>
              <p:tags r:id="rId3"/>
            </p:custDataLst>
          </p:nvPr>
        </p:nvSpPr>
        <p:spPr>
          <a:xfrm>
            <a:off x="3159125" y="3173413"/>
            <a:ext cx="5919788" cy="839787"/>
          </a:xfrm>
        </p:spPr>
        <p:txBody>
          <a:bodyPr tIns="42351" rIns="84705" bIns="42351"/>
          <a:lstStyle>
            <a:lvl1pPr>
              <a:defRPr sz="3200">
                <a:solidFill>
                  <a:srgbClr val="FFFFFF"/>
                </a:solidFill>
              </a:defRPr>
            </a:lvl1pPr>
          </a:lstStyle>
          <a:p>
            <a:r>
              <a:rPr lang="en-GB" altLang="zh-CN"/>
              <a:t>Click to edit Master title style</a:t>
            </a:r>
          </a:p>
        </p:txBody>
      </p:sp>
      <p:sp>
        <p:nvSpPr>
          <p:cNvPr id="739337" name="MMCRegStmt"/>
          <p:cNvSpPr>
            <a:spLocks noChangeArrowheads="1"/>
          </p:cNvSpPr>
          <p:nvPr>
            <p:custDataLst>
              <p:tags r:id="rId4"/>
            </p:custDataLst>
          </p:nvPr>
        </p:nvSpPr>
        <p:spPr bwMode="auto">
          <a:xfrm>
            <a:off x="3694113" y="6284913"/>
            <a:ext cx="5527675" cy="152400"/>
          </a:xfrm>
          <a:prstGeom prst="rect">
            <a:avLst/>
          </a:prstGeom>
          <a:noFill/>
          <a:ln w="9525">
            <a:noFill/>
            <a:miter lim="800000"/>
            <a:headEnd/>
            <a:tailEnd/>
          </a:ln>
          <a:effectLst/>
        </p:spPr>
        <p:txBody>
          <a:bodyPr lIns="0" tIns="0" rIns="0" bIns="0" anchor="b"/>
          <a:lstStyle/>
          <a:p>
            <a:pPr algn="r">
              <a:spcBef>
                <a:spcPct val="0"/>
              </a:spcBef>
            </a:pPr>
            <a:endParaRPr lang="en-GB" altLang="zh-CN" sz="1000" dirty="0">
              <a:solidFill>
                <a:srgbClr val="9F9F9F"/>
              </a:solidFill>
              <a:ea typeface="宋体" pitchFamily="2" charset="-122"/>
            </a:endParaRPr>
          </a:p>
        </p:txBody>
      </p:sp>
      <p:pic>
        <p:nvPicPr>
          <p:cNvPr id="739359" name="LogoMainW" descr="MAR_FC_w" hidden="1"/>
          <p:cNvPicPr>
            <a:picLocks noChangeAspect="1" noChangeArrowheads="1"/>
          </p:cNvPicPr>
          <p:nvPr userDrawn="1"/>
        </p:nvPicPr>
        <p:blipFill>
          <a:blip r:embed="rId6" cstate="screen"/>
          <a:srcRect/>
          <a:stretch>
            <a:fillRect/>
          </a:stretch>
        </p:blipFill>
        <p:spPr bwMode="auto">
          <a:xfrm>
            <a:off x="635000" y="406400"/>
            <a:ext cx="2946400" cy="881063"/>
          </a:xfrm>
          <a:prstGeom prst="rect">
            <a:avLst/>
          </a:prstGeom>
          <a:noFill/>
          <a:ln w="9525" algn="ctr">
            <a:noFill/>
            <a:miter lim="800000"/>
            <a:headEnd/>
            <a:tailEnd/>
          </a:ln>
          <a:effectLst/>
        </p:spPr>
      </p:pic>
      <p:pic>
        <p:nvPicPr>
          <p:cNvPr id="1027" name="Picture 3" descr="\\backup\INSURANCE\MY PHOTO'S\MY PHOTO'S 2012\Jan 12\TCP - Fire Loss (Godown) 17 &amp; 18.19\TCP - OK\Picture 011.jpg"/>
          <p:cNvPicPr>
            <a:picLocks noChangeAspect="1" noChangeArrowheads="1"/>
          </p:cNvPicPr>
          <p:nvPr userDrawn="1"/>
        </p:nvPicPr>
        <p:blipFill>
          <a:blip r:embed="rId7" cstate="screen"/>
          <a:srcRect/>
          <a:stretch>
            <a:fillRect/>
          </a:stretch>
        </p:blipFill>
        <p:spPr bwMode="auto">
          <a:xfrm>
            <a:off x="0" y="2064203"/>
            <a:ext cx="2684008" cy="2725511"/>
          </a:xfrm>
          <a:prstGeom prst="rect">
            <a:avLst/>
          </a:prstGeom>
          <a:noFill/>
        </p:spPr>
      </p:pic>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373063"/>
            <a:ext cx="2047875" cy="5773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13" y="373063"/>
            <a:ext cx="5991225" cy="5773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406900"/>
            <a:ext cx="8161338"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58825" y="2906713"/>
            <a:ext cx="8161338"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13" y="1131888"/>
            <a:ext cx="4017962" cy="5014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78375" y="1131888"/>
            <a:ext cx="4019550" cy="5014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4638"/>
            <a:ext cx="86423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79425" y="1535113"/>
            <a:ext cx="4243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9425" y="2174875"/>
            <a:ext cx="4243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535113"/>
            <a:ext cx="4244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174875"/>
            <a:ext cx="4244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73050"/>
            <a:ext cx="3159125"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54438" y="273050"/>
            <a:ext cx="53673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9425" y="1435100"/>
            <a:ext cx="315912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4800600"/>
            <a:ext cx="5761037"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81188" y="612775"/>
            <a:ext cx="57610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81188" y="5367338"/>
            <a:ext cx="576103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38318" name="BottomBarOutliner" hidden="1"/>
          <p:cNvSpPr>
            <a:spLocks noChangeArrowheads="1"/>
          </p:cNvSpPr>
          <p:nvPr>
            <p:custDataLst>
              <p:tags r:id="rId13"/>
            </p:custDataLst>
          </p:nvPr>
        </p:nvSpPr>
        <p:spPr bwMode="white">
          <a:xfrm>
            <a:off x="0" y="6432550"/>
            <a:ext cx="9601200" cy="425450"/>
          </a:xfrm>
          <a:prstGeom prst="rect">
            <a:avLst/>
          </a:prstGeom>
          <a:solidFill>
            <a:srgbClr val="808080"/>
          </a:solidFill>
          <a:ln w="9525">
            <a:noFill/>
            <a:miter lim="800000"/>
            <a:headEnd/>
            <a:tailEnd/>
          </a:ln>
          <a:effectLst/>
        </p:spPr>
        <p:txBody>
          <a:bodyPr wrap="none" lIns="0" tIns="0" rIns="0" bIns="0" anchor="ctr"/>
          <a:lstStyle/>
          <a:p>
            <a:endParaRPr lang="en-GB" altLang="zh-CN">
              <a:ea typeface="宋体" pitchFamily="2" charset="-122"/>
            </a:endParaRPr>
          </a:p>
        </p:txBody>
      </p:sp>
      <p:sp>
        <p:nvSpPr>
          <p:cNvPr id="738308" name="Title"/>
          <p:cNvSpPr>
            <a:spLocks noGrp="1" noChangeArrowheads="1"/>
          </p:cNvSpPr>
          <p:nvPr>
            <p:ph type="title"/>
            <p:custDataLst>
              <p:tags r:id="rId14"/>
            </p:custDataLst>
          </p:nvPr>
        </p:nvSpPr>
        <p:spPr bwMode="auto">
          <a:xfrm>
            <a:off x="608013" y="373063"/>
            <a:ext cx="8191500" cy="6080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ltLang="zh-CN" smtClean="0"/>
              <a:t>Click to edit Master title style</a:t>
            </a:r>
          </a:p>
        </p:txBody>
      </p:sp>
      <p:sp>
        <p:nvSpPr>
          <p:cNvPr id="738309" name="BodyText"/>
          <p:cNvSpPr>
            <a:spLocks noGrp="1" noChangeArrowheads="1"/>
          </p:cNvSpPr>
          <p:nvPr>
            <p:ph type="body" idx="1"/>
            <p:custDataLst>
              <p:tags r:id="rId15"/>
            </p:custDataLst>
          </p:nvPr>
        </p:nvSpPr>
        <p:spPr bwMode="auto">
          <a:xfrm>
            <a:off x="608013" y="1131888"/>
            <a:ext cx="8189912" cy="5014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ltLang="zh-CN" dirty="0" smtClean="0"/>
              <a:t>First level</a:t>
            </a:r>
          </a:p>
          <a:p>
            <a:pPr lvl="1"/>
            <a:r>
              <a:rPr lang="en-GB" altLang="zh-CN" dirty="0" smtClean="0"/>
              <a:t>Second level</a:t>
            </a:r>
          </a:p>
          <a:p>
            <a:pPr lvl="2"/>
            <a:r>
              <a:rPr lang="en-GB" altLang="zh-CN" dirty="0" smtClean="0"/>
              <a:t>Third level</a:t>
            </a:r>
          </a:p>
          <a:p>
            <a:pPr lvl="3"/>
            <a:r>
              <a:rPr lang="en-GB" altLang="zh-CN" dirty="0" smtClean="0"/>
              <a:t>Fourth level</a:t>
            </a:r>
          </a:p>
        </p:txBody>
      </p:sp>
      <p:sp>
        <p:nvSpPr>
          <p:cNvPr id="738306" name="Rectangle 2"/>
          <p:cNvSpPr>
            <a:spLocks noChangeArrowheads="1"/>
          </p:cNvSpPr>
          <p:nvPr/>
        </p:nvSpPr>
        <p:spPr bwMode="ltGray">
          <a:xfrm>
            <a:off x="0" y="6491068"/>
            <a:ext cx="8797925" cy="381000"/>
          </a:xfrm>
          <a:prstGeom prst="rect">
            <a:avLst/>
          </a:prstGeom>
          <a:solidFill>
            <a:srgbClr val="3F3F3F"/>
          </a:solidFill>
          <a:ln w="9525">
            <a:noFill/>
            <a:miter lim="800000"/>
            <a:headEnd/>
            <a:tailEnd/>
          </a:ln>
          <a:effectLst/>
        </p:spPr>
        <p:txBody>
          <a:bodyPr wrap="none" anchor="ctr"/>
          <a:lstStyle/>
          <a:p>
            <a:pPr>
              <a:spcBef>
                <a:spcPct val="0"/>
              </a:spcBef>
            </a:pPr>
            <a:r>
              <a:rPr lang="en-GB" altLang="zh-CN" sz="1000" baseline="-25000">
                <a:ea typeface="宋体" pitchFamily="2" charset="-122"/>
              </a:rPr>
              <a:t>  </a:t>
            </a:r>
            <a:endParaRPr lang="en-GB" altLang="zh-CN" sz="1000" baseline="-25000">
              <a:solidFill>
                <a:schemeClr val="bg1"/>
              </a:solidFill>
              <a:ea typeface="宋体" pitchFamily="2" charset="-122"/>
            </a:endParaRPr>
          </a:p>
        </p:txBody>
      </p:sp>
      <p:sp>
        <p:nvSpPr>
          <p:cNvPr id="738310" name="Rectangle 6"/>
          <p:cNvSpPr>
            <a:spLocks noChangeArrowheads="1"/>
          </p:cNvSpPr>
          <p:nvPr/>
        </p:nvSpPr>
        <p:spPr bwMode="ltGray">
          <a:xfrm>
            <a:off x="8845550" y="6491068"/>
            <a:ext cx="755650" cy="381000"/>
          </a:xfrm>
          <a:prstGeom prst="rect">
            <a:avLst/>
          </a:prstGeom>
          <a:solidFill>
            <a:srgbClr val="CC0033"/>
          </a:solidFill>
          <a:ln w="9525">
            <a:noFill/>
            <a:miter lim="800000"/>
            <a:headEnd/>
            <a:tailEnd/>
          </a:ln>
          <a:effectLst/>
        </p:spPr>
        <p:txBody>
          <a:bodyPr wrap="none" anchor="ctr"/>
          <a:lstStyle/>
          <a:p>
            <a:pPr>
              <a:spcBef>
                <a:spcPct val="0"/>
              </a:spcBef>
            </a:pPr>
            <a:endParaRPr lang="en-GB" altLang="zh-CN" baseline="-25000">
              <a:ea typeface="宋体" pitchFamily="2" charset="-122"/>
            </a:endParaRPr>
          </a:p>
        </p:txBody>
      </p:sp>
      <p:sp>
        <p:nvSpPr>
          <p:cNvPr id="738311" name="PageRef"/>
          <p:cNvSpPr>
            <a:spLocks noChangeArrowheads="1"/>
          </p:cNvSpPr>
          <p:nvPr/>
        </p:nvSpPr>
        <p:spPr bwMode="auto">
          <a:xfrm>
            <a:off x="8847117" y="6495804"/>
            <a:ext cx="754083" cy="362196"/>
          </a:xfrm>
          <a:prstGeom prst="rect">
            <a:avLst/>
          </a:prstGeom>
          <a:noFill/>
          <a:ln w="9525">
            <a:noFill/>
            <a:miter lim="800000"/>
            <a:headEnd/>
            <a:tailEnd/>
          </a:ln>
          <a:effectLst/>
        </p:spPr>
        <p:txBody>
          <a:bodyPr lIns="0" tIns="0" rIns="0" bIns="0" anchor="ctr"/>
          <a:lstStyle/>
          <a:p>
            <a:pPr defTabSz="847725">
              <a:spcBef>
                <a:spcPct val="0"/>
              </a:spcBef>
            </a:pPr>
            <a:fld id="{205F7495-C40D-4A07-90C0-AB17A7732C3A}" type="slidenum">
              <a:rPr lang="en-GB" altLang="zh-CN" sz="1100">
                <a:solidFill>
                  <a:srgbClr val="FFFFFF"/>
                </a:solidFill>
                <a:ea typeface="宋体" pitchFamily="2" charset="-122"/>
              </a:rPr>
              <a:pPr defTabSz="847725">
                <a:spcBef>
                  <a:spcPct val="0"/>
                </a:spcBef>
              </a:pPr>
              <a:t>‹#›</a:t>
            </a:fld>
            <a:endParaRPr lang="en-GB" altLang="zh-CN" sz="1100" dirty="0">
              <a:solidFill>
                <a:srgbClr val="FFFFFF"/>
              </a:solidFill>
              <a:ea typeface="宋体" pitchFamily="2" charset="-122"/>
            </a:endParaRPr>
          </a:p>
        </p:txBody>
      </p:sp>
      <p:sp>
        <p:nvSpPr>
          <p:cNvPr id="738312" name="TitleAccentSquare"/>
          <p:cNvSpPr>
            <a:spLocks noChangeAspect="1" noChangeArrowheads="1"/>
          </p:cNvSpPr>
          <p:nvPr>
            <p:custDataLst>
              <p:tags r:id="rId16"/>
            </p:custDataLst>
          </p:nvPr>
        </p:nvSpPr>
        <p:spPr bwMode="ltGray">
          <a:xfrm>
            <a:off x="0" y="411163"/>
            <a:ext cx="457200" cy="457200"/>
          </a:xfrm>
          <a:prstGeom prst="rect">
            <a:avLst/>
          </a:prstGeom>
          <a:solidFill>
            <a:srgbClr val="CC0033"/>
          </a:solidFill>
          <a:ln w="9525">
            <a:noFill/>
            <a:miter lim="800000"/>
            <a:headEnd/>
            <a:tailEnd/>
          </a:ln>
          <a:effectLst/>
        </p:spPr>
        <p:txBody>
          <a:bodyPr wrap="none" anchor="ctr"/>
          <a:lstStyle/>
          <a:p>
            <a:pPr>
              <a:spcBef>
                <a:spcPct val="0"/>
              </a:spcBef>
            </a:pPr>
            <a:endParaRPr lang="en-GB" altLang="zh-CN" baseline="-25000">
              <a:ea typeface="宋体" pitchFamily="2" charset="-122"/>
            </a:endParaRPr>
          </a:p>
        </p:txBody>
      </p:sp>
      <p:sp>
        <p:nvSpPr>
          <p:cNvPr id="738316" name="CompanyName"/>
          <p:cNvSpPr txBox="1">
            <a:spLocks noChangeArrowheads="1"/>
          </p:cNvSpPr>
          <p:nvPr>
            <p:custDataLst>
              <p:tags r:id="rId17"/>
            </p:custDataLst>
          </p:nvPr>
        </p:nvSpPr>
        <p:spPr bwMode="auto">
          <a:xfrm>
            <a:off x="676524" y="6471634"/>
            <a:ext cx="3835400" cy="386366"/>
          </a:xfrm>
          <a:prstGeom prst="rect">
            <a:avLst/>
          </a:prstGeom>
          <a:noFill/>
          <a:ln w="9525" algn="ctr">
            <a:noFill/>
            <a:miter lim="800000"/>
            <a:headEnd/>
            <a:tailEnd/>
          </a:ln>
          <a:effectLst/>
        </p:spPr>
        <p:txBody>
          <a:bodyPr lIns="0" tIns="0" rIns="0" bIns="0" anchor="ctr" anchorCtr="0"/>
          <a:lstStyle/>
          <a:p>
            <a:pPr algn="l" defTabSz="939800">
              <a:spcBef>
                <a:spcPct val="0"/>
              </a:spcBef>
            </a:pPr>
            <a:r>
              <a:rPr lang="en-GB" altLang="zh-CN" sz="1000" dirty="0" smtClean="0">
                <a:solidFill>
                  <a:srgbClr val="FFFFFF"/>
                </a:solidFill>
                <a:ea typeface="宋体" pitchFamily="2" charset="-122"/>
              </a:rPr>
              <a:t>Jubilee</a:t>
            </a:r>
            <a:r>
              <a:rPr lang="en-GB" altLang="zh-CN" sz="1000" baseline="0" dirty="0" smtClean="0">
                <a:solidFill>
                  <a:srgbClr val="FFFFFF"/>
                </a:solidFill>
                <a:ea typeface="宋体" pitchFamily="2" charset="-122"/>
              </a:rPr>
              <a:t> General Insurance Company  Ltd.</a:t>
            </a:r>
            <a:endParaRPr lang="en-GB" altLang="zh-CN" sz="1000" dirty="0">
              <a:solidFill>
                <a:srgbClr val="FFFFFF"/>
              </a:solidFill>
              <a:ea typeface="宋体" pitchFamily="2" charset="-122"/>
            </a:endParaRPr>
          </a:p>
        </p:txBody>
      </p:sp>
      <p:sp>
        <p:nvSpPr>
          <p:cNvPr id="10" name="CompanyName"/>
          <p:cNvSpPr txBox="1">
            <a:spLocks noChangeArrowheads="1"/>
          </p:cNvSpPr>
          <p:nvPr userDrawn="1">
            <p:custDataLst>
              <p:tags r:id="rId18"/>
            </p:custDataLst>
          </p:nvPr>
        </p:nvSpPr>
        <p:spPr bwMode="auto">
          <a:xfrm>
            <a:off x="4849302" y="6478894"/>
            <a:ext cx="3835400" cy="386366"/>
          </a:xfrm>
          <a:prstGeom prst="rect">
            <a:avLst/>
          </a:prstGeom>
          <a:noFill/>
          <a:ln w="9525" algn="ctr">
            <a:noFill/>
            <a:miter lim="800000"/>
            <a:headEnd/>
            <a:tailEnd/>
          </a:ln>
          <a:effectLst/>
        </p:spPr>
        <p:txBody>
          <a:bodyPr lIns="0" tIns="0" rIns="0" bIns="0" anchor="ctr" anchorCtr="0"/>
          <a:lstStyle/>
          <a:p>
            <a:pPr algn="r" defTabSz="939800">
              <a:spcBef>
                <a:spcPct val="0"/>
              </a:spcBef>
            </a:pPr>
            <a:r>
              <a:rPr lang="en-US" altLang="zh-CN" sz="1000" dirty="0" smtClean="0">
                <a:solidFill>
                  <a:srgbClr val="FFFFFF"/>
                </a:solidFill>
                <a:ea typeface="宋体" pitchFamily="2" charset="-122"/>
              </a:rPr>
              <a:t>Textile Fires in Pakistan</a:t>
            </a:r>
            <a:endParaRPr lang="en-GB" altLang="zh-CN" sz="1000" dirty="0">
              <a:solidFill>
                <a:srgbClr val="FFFFFF"/>
              </a:solidFill>
              <a:ea typeface="宋体" pitchFamily="2" charset="-122"/>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wipe dir="r"/>
  </p:transition>
  <p:txStyles>
    <p:titleStyle>
      <a:lvl1pPr algn="l" defTabSz="939800" rtl="0" fontAlgn="base">
        <a:lnSpc>
          <a:spcPct val="90000"/>
        </a:lnSpc>
        <a:spcBef>
          <a:spcPct val="0"/>
        </a:spcBef>
        <a:spcAft>
          <a:spcPct val="0"/>
        </a:spcAft>
        <a:defRPr sz="2000" b="1">
          <a:solidFill>
            <a:schemeClr val="bg2"/>
          </a:solidFill>
          <a:latin typeface="+mj-lt"/>
          <a:ea typeface="+mj-ea"/>
          <a:cs typeface="+mj-cs"/>
        </a:defRPr>
      </a:lvl1pPr>
      <a:lvl2pPr algn="l" defTabSz="939800" rtl="0" fontAlgn="base">
        <a:lnSpc>
          <a:spcPct val="90000"/>
        </a:lnSpc>
        <a:spcBef>
          <a:spcPct val="0"/>
        </a:spcBef>
        <a:spcAft>
          <a:spcPct val="0"/>
        </a:spcAft>
        <a:defRPr sz="2000" b="1">
          <a:solidFill>
            <a:schemeClr val="bg2"/>
          </a:solidFill>
          <a:latin typeface="Arial" charset="0"/>
        </a:defRPr>
      </a:lvl2pPr>
      <a:lvl3pPr algn="l" defTabSz="939800" rtl="0" fontAlgn="base">
        <a:lnSpc>
          <a:spcPct val="90000"/>
        </a:lnSpc>
        <a:spcBef>
          <a:spcPct val="0"/>
        </a:spcBef>
        <a:spcAft>
          <a:spcPct val="0"/>
        </a:spcAft>
        <a:defRPr sz="2000" b="1">
          <a:solidFill>
            <a:schemeClr val="bg2"/>
          </a:solidFill>
          <a:latin typeface="Arial" charset="0"/>
        </a:defRPr>
      </a:lvl3pPr>
      <a:lvl4pPr algn="l" defTabSz="939800" rtl="0" fontAlgn="base">
        <a:lnSpc>
          <a:spcPct val="90000"/>
        </a:lnSpc>
        <a:spcBef>
          <a:spcPct val="0"/>
        </a:spcBef>
        <a:spcAft>
          <a:spcPct val="0"/>
        </a:spcAft>
        <a:defRPr sz="2000" b="1">
          <a:solidFill>
            <a:schemeClr val="bg2"/>
          </a:solidFill>
          <a:latin typeface="Arial" charset="0"/>
        </a:defRPr>
      </a:lvl4pPr>
      <a:lvl5pPr algn="l" defTabSz="939800" rtl="0" fontAlgn="base">
        <a:lnSpc>
          <a:spcPct val="90000"/>
        </a:lnSpc>
        <a:spcBef>
          <a:spcPct val="0"/>
        </a:spcBef>
        <a:spcAft>
          <a:spcPct val="0"/>
        </a:spcAft>
        <a:defRPr sz="2000" b="1">
          <a:solidFill>
            <a:schemeClr val="bg2"/>
          </a:solidFill>
          <a:latin typeface="Arial" charset="0"/>
        </a:defRPr>
      </a:lvl5pPr>
      <a:lvl6pPr marL="457200" algn="l" defTabSz="939800" rtl="0" fontAlgn="base">
        <a:lnSpc>
          <a:spcPct val="90000"/>
        </a:lnSpc>
        <a:spcBef>
          <a:spcPct val="0"/>
        </a:spcBef>
        <a:spcAft>
          <a:spcPct val="0"/>
        </a:spcAft>
        <a:defRPr sz="2000" b="1">
          <a:solidFill>
            <a:schemeClr val="bg2"/>
          </a:solidFill>
          <a:latin typeface="Arial" charset="0"/>
        </a:defRPr>
      </a:lvl6pPr>
      <a:lvl7pPr marL="914400" algn="l" defTabSz="939800" rtl="0" fontAlgn="base">
        <a:lnSpc>
          <a:spcPct val="90000"/>
        </a:lnSpc>
        <a:spcBef>
          <a:spcPct val="0"/>
        </a:spcBef>
        <a:spcAft>
          <a:spcPct val="0"/>
        </a:spcAft>
        <a:defRPr sz="2000" b="1">
          <a:solidFill>
            <a:schemeClr val="bg2"/>
          </a:solidFill>
          <a:latin typeface="Arial" charset="0"/>
        </a:defRPr>
      </a:lvl7pPr>
      <a:lvl8pPr marL="1371600" algn="l" defTabSz="939800" rtl="0" fontAlgn="base">
        <a:lnSpc>
          <a:spcPct val="90000"/>
        </a:lnSpc>
        <a:spcBef>
          <a:spcPct val="0"/>
        </a:spcBef>
        <a:spcAft>
          <a:spcPct val="0"/>
        </a:spcAft>
        <a:defRPr sz="2000" b="1">
          <a:solidFill>
            <a:schemeClr val="bg2"/>
          </a:solidFill>
          <a:latin typeface="Arial" charset="0"/>
        </a:defRPr>
      </a:lvl8pPr>
      <a:lvl9pPr marL="1828800" algn="l" defTabSz="939800" rtl="0" fontAlgn="base">
        <a:lnSpc>
          <a:spcPct val="90000"/>
        </a:lnSpc>
        <a:spcBef>
          <a:spcPct val="0"/>
        </a:spcBef>
        <a:spcAft>
          <a:spcPct val="0"/>
        </a:spcAft>
        <a:defRPr sz="2000" b="1">
          <a:solidFill>
            <a:schemeClr val="bg2"/>
          </a:solidFill>
          <a:latin typeface="Arial" charset="0"/>
        </a:defRPr>
      </a:lvl9pPr>
    </p:titleStyle>
    <p:bodyStyle>
      <a:lvl1pPr marL="228600" indent="-228600" algn="l" defTabSz="939800" rtl="0" fontAlgn="base">
        <a:spcBef>
          <a:spcPct val="60000"/>
        </a:spcBef>
        <a:spcAft>
          <a:spcPct val="0"/>
        </a:spcAft>
        <a:buClr>
          <a:schemeClr val="tx1"/>
        </a:buClr>
        <a:buSzPct val="90000"/>
        <a:buFont typeface="Wingdings" pitchFamily="2" charset="2"/>
        <a:buChar char="§"/>
        <a:defRPr sz="2000">
          <a:solidFill>
            <a:schemeClr val="tx1"/>
          </a:solidFill>
          <a:latin typeface="+mn-lt"/>
          <a:ea typeface="+mn-ea"/>
          <a:cs typeface="+mn-cs"/>
        </a:defRPr>
      </a:lvl1pPr>
      <a:lvl2pPr marL="571500" indent="-228600" algn="l" defTabSz="939800" rtl="0" fontAlgn="base">
        <a:spcBef>
          <a:spcPct val="20000"/>
        </a:spcBef>
        <a:spcAft>
          <a:spcPct val="0"/>
        </a:spcAft>
        <a:buClr>
          <a:schemeClr val="tx1"/>
        </a:buClr>
        <a:buSzPct val="90000"/>
        <a:buFont typeface="Arial" charset="0"/>
        <a:buChar char="–"/>
        <a:defRPr sz="2000">
          <a:solidFill>
            <a:schemeClr val="tx1"/>
          </a:solidFill>
          <a:latin typeface="+mn-lt"/>
        </a:defRPr>
      </a:lvl2pPr>
      <a:lvl3pPr marL="914400" indent="-228600" algn="l" defTabSz="939800" rtl="0" fontAlgn="base">
        <a:spcBef>
          <a:spcPct val="20000"/>
        </a:spcBef>
        <a:spcAft>
          <a:spcPct val="0"/>
        </a:spcAft>
        <a:buClr>
          <a:schemeClr val="tx1"/>
        </a:buClr>
        <a:buFont typeface="Wingdings" pitchFamily="2" charset="2"/>
        <a:buChar char="ú"/>
        <a:defRPr sz="2000">
          <a:solidFill>
            <a:schemeClr val="tx1"/>
          </a:solidFill>
          <a:latin typeface="+mn-lt"/>
        </a:defRPr>
      </a:lvl3pPr>
      <a:lvl4pPr marL="1257300" indent="-228600" algn="l" defTabSz="939800" rtl="0" fontAlgn="base">
        <a:spcBef>
          <a:spcPct val="20000"/>
        </a:spcBef>
        <a:spcAft>
          <a:spcPct val="0"/>
        </a:spcAft>
        <a:buClr>
          <a:schemeClr val="tx1"/>
        </a:buClr>
        <a:buSzPct val="90000"/>
        <a:buFont typeface="Arial" charset="0"/>
        <a:buChar char="-"/>
        <a:defRPr sz="2000">
          <a:solidFill>
            <a:schemeClr val="tx1"/>
          </a:solidFill>
          <a:latin typeface="+mn-lt"/>
        </a:defRPr>
      </a:lvl4pPr>
      <a:lvl5pPr marL="1566863" indent="-195263" algn="l" defTabSz="939800" rtl="0" fontAlgn="base">
        <a:spcBef>
          <a:spcPct val="20000"/>
        </a:spcBef>
        <a:spcAft>
          <a:spcPct val="0"/>
        </a:spcAft>
        <a:buClr>
          <a:schemeClr val="bg2"/>
        </a:buClr>
        <a:buSzPct val="90000"/>
        <a:buFont typeface="Arial" charset="0"/>
        <a:buChar char="-"/>
        <a:defRPr sz="2000">
          <a:solidFill>
            <a:schemeClr val="tx1"/>
          </a:solidFill>
          <a:latin typeface="+mn-lt"/>
        </a:defRPr>
      </a:lvl5pPr>
      <a:lvl6pPr marL="2024063" indent="-195263" algn="l" defTabSz="939800" rtl="0" fontAlgn="base">
        <a:spcBef>
          <a:spcPct val="20000"/>
        </a:spcBef>
        <a:spcAft>
          <a:spcPct val="0"/>
        </a:spcAft>
        <a:buClr>
          <a:schemeClr val="bg2"/>
        </a:buClr>
        <a:buSzPct val="90000"/>
        <a:buFont typeface="Arial" charset="0"/>
        <a:buChar char="-"/>
        <a:defRPr sz="2000">
          <a:solidFill>
            <a:schemeClr val="tx1"/>
          </a:solidFill>
          <a:latin typeface="+mn-lt"/>
        </a:defRPr>
      </a:lvl6pPr>
      <a:lvl7pPr marL="2481263" indent="-195263" algn="l" defTabSz="939800" rtl="0" fontAlgn="base">
        <a:spcBef>
          <a:spcPct val="20000"/>
        </a:spcBef>
        <a:spcAft>
          <a:spcPct val="0"/>
        </a:spcAft>
        <a:buClr>
          <a:schemeClr val="bg2"/>
        </a:buClr>
        <a:buSzPct val="90000"/>
        <a:buFont typeface="Arial" charset="0"/>
        <a:buChar char="-"/>
        <a:defRPr sz="2000">
          <a:solidFill>
            <a:schemeClr val="tx1"/>
          </a:solidFill>
          <a:latin typeface="+mn-lt"/>
        </a:defRPr>
      </a:lvl7pPr>
      <a:lvl8pPr marL="2938463" indent="-195263" algn="l" defTabSz="939800" rtl="0" fontAlgn="base">
        <a:spcBef>
          <a:spcPct val="20000"/>
        </a:spcBef>
        <a:spcAft>
          <a:spcPct val="0"/>
        </a:spcAft>
        <a:buClr>
          <a:schemeClr val="bg2"/>
        </a:buClr>
        <a:buSzPct val="90000"/>
        <a:buFont typeface="Arial" charset="0"/>
        <a:buChar char="-"/>
        <a:defRPr sz="2000">
          <a:solidFill>
            <a:schemeClr val="tx1"/>
          </a:solidFill>
          <a:latin typeface="+mn-lt"/>
        </a:defRPr>
      </a:lvl8pPr>
      <a:lvl9pPr marL="3395663" indent="-195263" algn="l" defTabSz="939800" rtl="0" fontAlgn="base">
        <a:spcBef>
          <a:spcPct val="20000"/>
        </a:spcBef>
        <a:spcAft>
          <a:spcPct val="0"/>
        </a:spcAft>
        <a:buClr>
          <a:schemeClr val="bg2"/>
        </a:buClr>
        <a:buSzPct val="90000"/>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0.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22.jpe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2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27.xml"/><Relationship Id="rId4"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6.xml"/><Relationship Id="rId7"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9.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PresentationTitle"/>
          <p:cNvSpPr>
            <a:spLocks noGrp="1" noChangeArrowheads="1"/>
          </p:cNvSpPr>
          <p:nvPr>
            <p:ph type="ctrTitle"/>
            <p:custDataLst>
              <p:tags r:id="rId2"/>
            </p:custDataLst>
          </p:nvPr>
        </p:nvSpPr>
        <p:spPr>
          <a:xfrm>
            <a:off x="2899954" y="2794591"/>
            <a:ext cx="6701246" cy="1790473"/>
          </a:xfrm>
        </p:spPr>
        <p:txBody>
          <a:bodyPr/>
          <a:lstStyle/>
          <a:p>
            <a:r>
              <a:rPr lang="en-GB" altLang="zh-CN" sz="2400" dirty="0" smtClean="0">
                <a:ea typeface="宋体" pitchFamily="2" charset="-122"/>
              </a:rPr>
              <a:t>A Presentation On </a:t>
            </a:r>
            <a:br>
              <a:rPr lang="en-GB" altLang="zh-CN" sz="2400" dirty="0" smtClean="0">
                <a:ea typeface="宋体" pitchFamily="2" charset="-122"/>
              </a:rPr>
            </a:br>
            <a:r>
              <a:rPr lang="en-GB" altLang="zh-CN" sz="2400" dirty="0" smtClean="0">
                <a:ea typeface="宋体" pitchFamily="2" charset="-122"/>
              </a:rPr>
              <a:t/>
            </a:r>
            <a:br>
              <a:rPr lang="en-GB" altLang="zh-CN" sz="2400" dirty="0" smtClean="0">
                <a:ea typeface="宋体" pitchFamily="2" charset="-122"/>
              </a:rPr>
            </a:br>
            <a:r>
              <a:rPr lang="en-GB" altLang="zh-CN" sz="2800" dirty="0" smtClean="0">
                <a:ea typeface="宋体" pitchFamily="2" charset="-122"/>
              </a:rPr>
              <a:t>Textile Fires in Pakistan</a:t>
            </a:r>
            <a:r>
              <a:rPr lang="en-GB" altLang="zh-CN" dirty="0" smtClean="0">
                <a:ea typeface="宋体" pitchFamily="2" charset="-122"/>
              </a:rPr>
              <a:t/>
            </a:r>
            <a:br>
              <a:rPr lang="en-GB" altLang="zh-CN" dirty="0" smtClean="0">
                <a:ea typeface="宋体" pitchFamily="2" charset="-122"/>
              </a:rPr>
            </a:br>
            <a:r>
              <a:rPr lang="en-GB" altLang="zh-CN" dirty="0" smtClean="0">
                <a:ea typeface="宋体" pitchFamily="2" charset="-122"/>
              </a:rPr>
              <a:t/>
            </a:r>
            <a:br>
              <a:rPr lang="en-GB" altLang="zh-CN" dirty="0" smtClean="0">
                <a:ea typeface="宋体" pitchFamily="2" charset="-122"/>
              </a:rPr>
            </a:br>
            <a:endParaRPr lang="en-GB" altLang="zh-CN" sz="2400" b="0" dirty="0">
              <a:ea typeface="宋体" pitchFamily="2" charset="-122"/>
            </a:endParaRPr>
          </a:p>
        </p:txBody>
      </p:sp>
      <p:sp>
        <p:nvSpPr>
          <p:cNvPr id="864259" name="Date"/>
          <p:cNvSpPr>
            <a:spLocks noGrp="1" noChangeArrowheads="1"/>
          </p:cNvSpPr>
          <p:nvPr>
            <p:ph type="subTitle" idx="1"/>
            <p:custDataLst>
              <p:tags r:id="rId3"/>
            </p:custDataLst>
          </p:nvPr>
        </p:nvSpPr>
        <p:spPr>
          <a:xfrm>
            <a:off x="2886393" y="2218962"/>
            <a:ext cx="2299561" cy="414338"/>
          </a:xfrm>
        </p:spPr>
        <p:txBody>
          <a:bodyPr/>
          <a:lstStyle/>
          <a:p>
            <a:r>
              <a:rPr lang="en-GB" altLang="zh-CN" dirty="0" smtClean="0">
                <a:ea typeface="宋体" pitchFamily="2" charset="-122"/>
              </a:rPr>
              <a:t>December 4, 2012</a:t>
            </a:r>
            <a:endParaRPr lang="en-GB" altLang="zh-CN" dirty="0">
              <a:ea typeface="宋体" pitchFamily="2" charset="-122"/>
            </a:endParaRPr>
          </a:p>
        </p:txBody>
      </p:sp>
      <p:sp>
        <p:nvSpPr>
          <p:cNvPr id="4" name="TextBox 3"/>
          <p:cNvSpPr txBox="1"/>
          <p:nvPr/>
        </p:nvSpPr>
        <p:spPr>
          <a:xfrm>
            <a:off x="874059" y="5136777"/>
            <a:ext cx="8041341" cy="1292662"/>
          </a:xfrm>
          <a:prstGeom prst="rect">
            <a:avLst/>
          </a:prstGeom>
          <a:noFill/>
        </p:spPr>
        <p:txBody>
          <a:bodyPr wrap="square" rtlCol="0">
            <a:spAutoFit/>
          </a:bodyPr>
          <a:lstStyle/>
          <a:p>
            <a:pPr>
              <a:spcBef>
                <a:spcPts val="0"/>
              </a:spcBef>
            </a:pPr>
            <a:r>
              <a:rPr lang="en-US" sz="2000" b="1" dirty="0" err="1" smtClean="0"/>
              <a:t>Syed</a:t>
            </a:r>
            <a:r>
              <a:rPr lang="en-US" sz="2000" b="1" dirty="0" smtClean="0"/>
              <a:t> </a:t>
            </a:r>
            <a:r>
              <a:rPr lang="en-US" sz="2000" b="1" dirty="0" err="1" smtClean="0"/>
              <a:t>Imran</a:t>
            </a:r>
            <a:r>
              <a:rPr lang="en-US" sz="2000" b="1" dirty="0" smtClean="0"/>
              <a:t> </a:t>
            </a:r>
            <a:r>
              <a:rPr lang="en-US" sz="2000" b="1" dirty="0" err="1" smtClean="0"/>
              <a:t>Rabbani</a:t>
            </a:r>
            <a:r>
              <a:rPr lang="en-US" sz="2000" b="1" dirty="0" smtClean="0"/>
              <a:t> </a:t>
            </a:r>
          </a:p>
          <a:p>
            <a:pPr>
              <a:spcBef>
                <a:spcPts val="0"/>
              </a:spcBef>
            </a:pPr>
            <a:r>
              <a:rPr lang="en-US" sz="1600" b="1" dirty="0" smtClean="0"/>
              <a:t>Joint Executive Vice President </a:t>
            </a:r>
          </a:p>
          <a:p>
            <a:pPr>
              <a:spcBef>
                <a:spcPts val="0"/>
              </a:spcBef>
            </a:pPr>
            <a:r>
              <a:rPr lang="en-US" sz="2400" b="1" dirty="0" smtClean="0"/>
              <a:t>Jubilee General Insurance Company Ltd.</a:t>
            </a:r>
          </a:p>
          <a:p>
            <a:pPr>
              <a:spcBef>
                <a:spcPts val="0"/>
              </a:spcBef>
            </a:pPr>
            <a:r>
              <a:rPr lang="en-US" sz="1800" dirty="0" smtClean="0"/>
              <a:t>Claims Department – Head Office, Karachi</a:t>
            </a:r>
            <a:endParaRPr lang="en-US" sz="1800" dirty="0"/>
          </a:p>
        </p:txBody>
      </p:sp>
    </p:spTree>
    <p:custDataLst>
      <p:tags r:id="rId1"/>
    </p:custData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233181"/>
          </a:xfrm>
          <a:prstGeom prst="rect">
            <a:avLst/>
          </a:prstGeom>
          <a:noFill/>
          <a:ln w="9525">
            <a:noFill/>
            <a:miter lim="800000"/>
            <a:headEnd/>
            <a:tailEnd/>
          </a:ln>
          <a:effectLst/>
        </p:spPr>
        <p:txBody>
          <a:bodyPr lIns="0" tIns="0" rIns="0" bIns="0"/>
          <a:lstStyle/>
          <a:p>
            <a:pPr marL="342900" lvl="1" indent="-342900" algn="l">
              <a:spcBef>
                <a:spcPts val="1400"/>
              </a:spcBef>
              <a:buFont typeface="Wingdings" pitchFamily="2" charset="2"/>
              <a:buChar char="§"/>
            </a:pPr>
            <a:r>
              <a:rPr lang="en-US" sz="2200" dirty="0" smtClean="0">
                <a:latin typeface="Verdana" pitchFamily="34" charset="0"/>
              </a:rPr>
              <a:t>For the past three years 2009 – 2011</a:t>
            </a:r>
          </a:p>
          <a:p>
            <a:pPr marL="342900" lvl="1" indent="-342900" algn="l">
              <a:spcBef>
                <a:spcPts val="1400"/>
              </a:spcBef>
              <a:buFont typeface="Wingdings" pitchFamily="2" charset="2"/>
              <a:buChar char="§"/>
            </a:pPr>
            <a:endParaRPr lang="en-US" sz="2200" dirty="0" smtClean="0">
              <a:latin typeface="Verdana" pitchFamily="34" charset="0"/>
            </a:endParaRPr>
          </a:p>
          <a:p>
            <a:pPr marL="342900" lvl="1" indent="-342900" algn="l">
              <a:spcBef>
                <a:spcPts val="1400"/>
              </a:spcBef>
              <a:buFont typeface="Wingdings" pitchFamily="2" charset="2"/>
              <a:buChar char="§"/>
            </a:pPr>
            <a:endParaRPr lang="en-US" sz="2200" dirty="0" smtClean="0">
              <a:latin typeface="Verdana" pitchFamily="34" charset="0"/>
            </a:endParaRPr>
          </a:p>
          <a:p>
            <a:pPr marL="342900" lvl="1" indent="-342900" algn="l">
              <a:spcBef>
                <a:spcPts val="1400"/>
              </a:spcBef>
              <a:buFont typeface="Wingdings" pitchFamily="2" charset="2"/>
              <a:buChar char="§"/>
            </a:pPr>
            <a:endParaRPr lang="en-US" sz="2200" dirty="0" smtClean="0">
              <a:latin typeface="Verdana" pitchFamily="34" charset="0"/>
            </a:endParaRPr>
          </a:p>
          <a:p>
            <a:pPr marL="342900" lvl="1" indent="-342900" algn="l">
              <a:spcBef>
                <a:spcPts val="1400"/>
              </a:spcBef>
              <a:buFont typeface="Wingdings" pitchFamily="2" charset="2"/>
              <a:buChar char="§"/>
            </a:pPr>
            <a:endParaRPr lang="en-US" sz="2200" dirty="0" smtClean="0">
              <a:latin typeface="Verdana" pitchFamily="34" charset="0"/>
            </a:endParaRPr>
          </a:p>
          <a:p>
            <a:pPr marL="342900" lvl="1" indent="-342900" algn="l">
              <a:spcBef>
                <a:spcPts val="1400"/>
              </a:spcBef>
              <a:buFont typeface="Wingdings" pitchFamily="2" charset="2"/>
              <a:buChar char="§"/>
            </a:pPr>
            <a:r>
              <a:rPr lang="en-US" sz="2200" dirty="0" smtClean="0">
                <a:latin typeface="Verdana" pitchFamily="34" charset="0"/>
              </a:rPr>
              <a:t>These huge number bring us to a fact that much emphasis is needed to readdress the Risk Analysis and the Underwriting in order to bring up such strategies which are mutually beneficial to each and every stakeholder.</a:t>
            </a:r>
          </a:p>
          <a:p>
            <a:pPr marL="342900" lvl="1" indent="-342900" algn="l">
              <a:spcBef>
                <a:spcPts val="1400"/>
              </a:spcBef>
            </a:pPr>
            <a:endParaRPr lang="en-US" sz="2200" dirty="0" smtClean="0">
              <a:latin typeface="Verdana" pitchFamily="34" charset="0"/>
            </a:endParaRP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ANALYSIS Cont….</a:t>
            </a:r>
            <a:endParaRPr lang="en-US" sz="2400" dirty="0">
              <a:solidFill>
                <a:srgbClr val="CC0033"/>
              </a:solidFill>
              <a:latin typeface="Verdana" pitchFamily="34" charset="0"/>
            </a:endParaRPr>
          </a:p>
        </p:txBody>
      </p:sp>
      <p:graphicFrame>
        <p:nvGraphicFramePr>
          <p:cNvPr id="7" name="Content Placeholder 3"/>
          <p:cNvGraphicFramePr>
            <a:graphicFrameLocks/>
          </p:cNvGraphicFramePr>
          <p:nvPr/>
        </p:nvGraphicFramePr>
        <p:xfrm>
          <a:off x="1065663" y="1660478"/>
          <a:ext cx="5334000" cy="137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233181"/>
          </a:xfrm>
          <a:prstGeom prst="rect">
            <a:avLst/>
          </a:prstGeom>
          <a:noFill/>
          <a:ln w="9525">
            <a:noFill/>
            <a:miter lim="800000"/>
            <a:headEnd/>
            <a:tailEnd/>
          </a:ln>
          <a:effectLst/>
        </p:spPr>
        <p:txBody>
          <a:bodyPr lIns="0" tIns="0" rIns="0" bIns="0"/>
          <a:lstStyle/>
          <a:p>
            <a:pPr marL="342900" lvl="1" indent="-342900" algn="l">
              <a:spcBef>
                <a:spcPts val="1400"/>
              </a:spcBef>
              <a:buFont typeface="Wingdings" pitchFamily="2" charset="2"/>
              <a:buChar char="§"/>
            </a:pPr>
            <a:endParaRPr lang="en-US" sz="2200" dirty="0" smtClean="0">
              <a:latin typeface="Verdana" pitchFamily="34" charset="0"/>
            </a:endParaRPr>
          </a:p>
          <a:p>
            <a:pPr marL="342900" lvl="1" indent="-342900" algn="l">
              <a:spcBef>
                <a:spcPts val="1400"/>
              </a:spcBef>
              <a:buFont typeface="Wingdings" pitchFamily="2" charset="2"/>
              <a:buChar char="§"/>
            </a:pPr>
            <a:r>
              <a:rPr lang="en-US" sz="2200" dirty="0" smtClean="0">
                <a:latin typeface="Verdana" pitchFamily="34" charset="0"/>
              </a:rPr>
              <a:t>The Risk Management is now becoming the utmost important step, which gives the underwriter vital information and highlights the flaws which if countered before insurance cover is issued, can have a colossal impact on the balance sheet of the company. </a:t>
            </a:r>
          </a:p>
          <a:p>
            <a:pPr marL="342900" lvl="1" indent="-342900" algn="l">
              <a:spcBef>
                <a:spcPts val="1400"/>
              </a:spcBef>
              <a:buFont typeface="Wingdings" pitchFamily="2" charset="2"/>
              <a:buChar char="§"/>
            </a:pPr>
            <a:r>
              <a:rPr lang="en-US" sz="2200" dirty="0" smtClean="0">
                <a:latin typeface="Verdana" pitchFamily="34" charset="0"/>
              </a:rPr>
              <a:t>Risk Management Steps:</a:t>
            </a: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RISK MANAGEMENT</a:t>
            </a:r>
            <a:endParaRPr lang="en-US" sz="2400" dirty="0">
              <a:solidFill>
                <a:srgbClr val="CC0033"/>
              </a:solidFill>
              <a:latin typeface="Verdana" pitchFamily="34" charset="0"/>
            </a:endParaRPr>
          </a:p>
        </p:txBody>
      </p:sp>
      <p:pic>
        <p:nvPicPr>
          <p:cNvPr id="5" name="Picture 2"/>
          <p:cNvPicPr>
            <a:picLocks noChangeAspect="1" noChangeArrowheads="1"/>
          </p:cNvPicPr>
          <p:nvPr/>
        </p:nvPicPr>
        <p:blipFill>
          <a:blip r:embed="rId4" cstate="screen"/>
          <a:srcRect/>
          <a:stretch>
            <a:fillRect/>
          </a:stretch>
        </p:blipFill>
        <p:spPr bwMode="auto">
          <a:xfrm>
            <a:off x="6373899" y="181970"/>
            <a:ext cx="2969813" cy="1371600"/>
          </a:xfrm>
          <a:prstGeom prst="rect">
            <a:avLst/>
          </a:prstGeom>
          <a:noFill/>
          <a:ln w="9525">
            <a:solidFill>
              <a:schemeClr val="tx1"/>
            </a:solidFill>
            <a:miter lim="800000"/>
            <a:headEnd/>
            <a:tailEnd/>
          </a:ln>
          <a:effectLst/>
        </p:spPr>
      </p:pic>
      <p:pic>
        <p:nvPicPr>
          <p:cNvPr id="8" name="Picture 3"/>
          <p:cNvPicPr>
            <a:picLocks noChangeAspect="1" noChangeArrowheads="1"/>
          </p:cNvPicPr>
          <p:nvPr/>
        </p:nvPicPr>
        <p:blipFill>
          <a:blip r:embed="rId5" cstate="screen"/>
          <a:srcRect/>
          <a:stretch>
            <a:fillRect/>
          </a:stretch>
        </p:blipFill>
        <p:spPr bwMode="auto">
          <a:xfrm>
            <a:off x="2855794" y="3861179"/>
            <a:ext cx="3749722" cy="2569254"/>
          </a:xfrm>
          <a:prstGeom prst="rect">
            <a:avLst/>
          </a:prstGeom>
          <a:noFill/>
          <a:ln w="9525">
            <a:solidFill>
              <a:schemeClr val="tx1"/>
            </a:solidFill>
            <a:miter lim="800000"/>
            <a:headEnd/>
            <a:tailEnd/>
          </a:ln>
          <a:effectLst/>
        </p:spPr>
      </p:pic>
    </p:spTree>
    <p:custDataLst>
      <p:tags r:id="rId1"/>
    </p:custData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233181"/>
          </a:xfrm>
          <a:prstGeom prst="rect">
            <a:avLst/>
          </a:prstGeom>
          <a:noFill/>
          <a:ln w="9525">
            <a:noFill/>
            <a:miter lim="800000"/>
            <a:headEnd/>
            <a:tailEnd/>
          </a:ln>
          <a:effectLst/>
        </p:spPr>
        <p:txBody>
          <a:bodyPr lIns="0" tIns="0" rIns="0" bIns="0"/>
          <a:lstStyle/>
          <a:p>
            <a:pPr marL="342900" lvl="1" indent="-342900" algn="l">
              <a:spcBef>
                <a:spcPts val="1200"/>
              </a:spcBef>
              <a:buFont typeface="Wingdings" pitchFamily="2" charset="2"/>
              <a:buChar char="§"/>
            </a:pPr>
            <a:r>
              <a:rPr lang="en-US" sz="2200" dirty="0" smtClean="0">
                <a:latin typeface="Verdana" pitchFamily="34" charset="0"/>
              </a:rPr>
              <a:t>Fire Packed Bales</a:t>
            </a:r>
          </a:p>
          <a:p>
            <a:pPr marL="342900" lvl="1" indent="-342900" algn="l">
              <a:spcBef>
                <a:spcPts val="1200"/>
              </a:spcBef>
              <a:buFont typeface="Wingdings" pitchFamily="2" charset="2"/>
              <a:buChar char="§"/>
            </a:pPr>
            <a:r>
              <a:rPr lang="en-US" sz="2200" dirty="0" smtClean="0">
                <a:latin typeface="Verdana" pitchFamily="34" charset="0"/>
              </a:rPr>
              <a:t>Electrical Faults (Short Circuiting)</a:t>
            </a:r>
          </a:p>
          <a:p>
            <a:pPr marL="342900" lvl="1" indent="-342900" algn="l">
              <a:spcBef>
                <a:spcPts val="1200"/>
              </a:spcBef>
              <a:buFont typeface="Wingdings" pitchFamily="2" charset="2"/>
              <a:buChar char="§"/>
            </a:pPr>
            <a:r>
              <a:rPr lang="en-US" sz="2200" dirty="0" smtClean="0">
                <a:latin typeface="Verdana" pitchFamily="34" charset="0"/>
              </a:rPr>
              <a:t>Mechanical Equipment (e.g. Defective Lift Trucks)</a:t>
            </a:r>
          </a:p>
          <a:p>
            <a:pPr marL="342900" lvl="1" indent="-342900" algn="l">
              <a:spcBef>
                <a:spcPts val="1200"/>
              </a:spcBef>
              <a:buFont typeface="Wingdings" pitchFamily="2" charset="2"/>
              <a:buChar char="§"/>
            </a:pPr>
            <a:r>
              <a:rPr lang="en-US" sz="2200" dirty="0" smtClean="0">
                <a:latin typeface="Verdana" pitchFamily="34" charset="0"/>
              </a:rPr>
              <a:t>Friction</a:t>
            </a:r>
          </a:p>
          <a:p>
            <a:pPr marL="342900" lvl="1" indent="-342900" algn="l">
              <a:spcBef>
                <a:spcPts val="1200"/>
              </a:spcBef>
              <a:buFont typeface="Wingdings" pitchFamily="2" charset="2"/>
              <a:buChar char="§"/>
            </a:pPr>
            <a:r>
              <a:rPr lang="en-US" sz="2200" dirty="0" smtClean="0">
                <a:latin typeface="Verdana" pitchFamily="34" charset="0"/>
              </a:rPr>
              <a:t>Lightning</a:t>
            </a:r>
          </a:p>
          <a:p>
            <a:pPr marL="342900" lvl="1" indent="-342900" algn="l">
              <a:spcBef>
                <a:spcPts val="1200"/>
              </a:spcBef>
              <a:buFont typeface="Wingdings" pitchFamily="2" charset="2"/>
              <a:buChar char="§"/>
            </a:pPr>
            <a:r>
              <a:rPr lang="en-US" sz="2200" dirty="0" smtClean="0">
                <a:latin typeface="Verdana" pitchFamily="34" charset="0"/>
              </a:rPr>
              <a:t>Cutting &amp; Welding</a:t>
            </a:r>
          </a:p>
          <a:p>
            <a:pPr marL="342900" lvl="1" indent="-342900" algn="l">
              <a:spcBef>
                <a:spcPts val="1200"/>
              </a:spcBef>
              <a:buFont typeface="Wingdings" pitchFamily="2" charset="2"/>
              <a:buChar char="§"/>
            </a:pPr>
            <a:r>
              <a:rPr lang="en-US" sz="2200" dirty="0" smtClean="0">
                <a:latin typeface="Verdana" pitchFamily="34" charset="0"/>
              </a:rPr>
              <a:t>Smoking</a:t>
            </a: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POSSIBLE CAUSES OF FIRE</a:t>
            </a:r>
            <a:endParaRPr lang="en-US" sz="2400" dirty="0">
              <a:solidFill>
                <a:srgbClr val="CC0033"/>
              </a:solidFill>
              <a:latin typeface="Verdana" pitchFamily="34" charset="0"/>
            </a:endParaRPr>
          </a:p>
        </p:txBody>
      </p:sp>
      <p:pic>
        <p:nvPicPr>
          <p:cNvPr id="7" name="Picture 2"/>
          <p:cNvPicPr>
            <a:picLocks noChangeAspect="1" noChangeArrowheads="1"/>
          </p:cNvPicPr>
          <p:nvPr/>
        </p:nvPicPr>
        <p:blipFill>
          <a:blip r:embed="rId4" cstate="screen"/>
          <a:srcRect/>
          <a:stretch>
            <a:fillRect/>
          </a:stretch>
        </p:blipFill>
        <p:spPr bwMode="auto">
          <a:xfrm>
            <a:off x="6300716" y="4640239"/>
            <a:ext cx="2304815" cy="1600200"/>
          </a:xfrm>
          <a:prstGeom prst="rect">
            <a:avLst/>
          </a:prstGeom>
          <a:noFill/>
          <a:ln w="9525">
            <a:noFill/>
            <a:miter lim="800000"/>
            <a:headEnd/>
            <a:tailEnd/>
          </a:ln>
          <a:effectLst/>
        </p:spPr>
      </p:pic>
      <p:pic>
        <p:nvPicPr>
          <p:cNvPr id="9" name="Picture 3"/>
          <p:cNvPicPr>
            <a:picLocks noChangeAspect="1" noChangeArrowheads="1"/>
          </p:cNvPicPr>
          <p:nvPr/>
        </p:nvPicPr>
        <p:blipFill>
          <a:blip r:embed="rId5" cstate="screen"/>
          <a:srcRect/>
          <a:stretch>
            <a:fillRect/>
          </a:stretch>
        </p:blipFill>
        <p:spPr bwMode="auto">
          <a:xfrm>
            <a:off x="3557516" y="4640239"/>
            <a:ext cx="2411260" cy="1676400"/>
          </a:xfrm>
          <a:prstGeom prst="rect">
            <a:avLst/>
          </a:prstGeom>
          <a:noFill/>
          <a:ln w="9525">
            <a:solidFill>
              <a:schemeClr val="tx1"/>
            </a:solidFill>
            <a:miter lim="800000"/>
            <a:headEnd/>
            <a:tailEnd/>
          </a:ln>
          <a:effectLst/>
        </p:spPr>
      </p:pic>
      <p:pic>
        <p:nvPicPr>
          <p:cNvPr id="10" name="Picture 4"/>
          <p:cNvPicPr>
            <a:picLocks noChangeAspect="1" noChangeArrowheads="1"/>
          </p:cNvPicPr>
          <p:nvPr/>
        </p:nvPicPr>
        <p:blipFill>
          <a:blip r:embed="rId6" cstate="screen"/>
          <a:srcRect/>
          <a:stretch>
            <a:fillRect/>
          </a:stretch>
        </p:blipFill>
        <p:spPr bwMode="auto">
          <a:xfrm>
            <a:off x="814316" y="4640239"/>
            <a:ext cx="2438400" cy="1676400"/>
          </a:xfrm>
          <a:prstGeom prst="rect">
            <a:avLst/>
          </a:prstGeom>
          <a:noFill/>
          <a:ln w="9525">
            <a:noFill/>
            <a:miter lim="800000"/>
            <a:headEnd/>
            <a:tailEnd/>
          </a:ln>
          <a:effectLst/>
        </p:spPr>
      </p:pic>
    </p:spTree>
    <p:custDataLst>
      <p:tags r:id="rId1"/>
    </p:custData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933084"/>
            <a:ext cx="8336478" cy="5454068"/>
          </a:xfrm>
          <a:prstGeom prst="rect">
            <a:avLst/>
          </a:prstGeom>
          <a:noFill/>
          <a:ln w="9525">
            <a:noFill/>
            <a:miter lim="800000"/>
            <a:headEnd/>
            <a:tailEnd/>
          </a:ln>
          <a:effectLst/>
        </p:spPr>
        <p:txBody>
          <a:bodyPr lIns="0" tIns="0" rIns="0" bIns="0"/>
          <a:lstStyle/>
          <a:p>
            <a:pPr marL="342900" lvl="1" indent="-342900" algn="l">
              <a:spcBef>
                <a:spcPts val="800"/>
              </a:spcBef>
            </a:pPr>
            <a:r>
              <a:rPr lang="en-US" sz="1800" dirty="0" smtClean="0">
                <a:latin typeface="Verdana" pitchFamily="34" charset="0"/>
              </a:rPr>
              <a:t>	</a:t>
            </a:r>
          </a:p>
          <a:p>
            <a:pPr marL="342900" lvl="1" indent="-342900" algn="l">
              <a:spcBef>
                <a:spcPts val="800"/>
              </a:spcBef>
            </a:pPr>
            <a:endParaRPr lang="en-US" sz="1800" dirty="0" smtClean="0">
              <a:latin typeface="Verdana" pitchFamily="34" charset="0"/>
            </a:endParaRPr>
          </a:p>
          <a:p>
            <a:pPr marL="342900" lvl="1" indent="-342900" algn="l">
              <a:spcBef>
                <a:spcPts val="1400"/>
              </a:spcBef>
            </a:pPr>
            <a:r>
              <a:rPr lang="en-US" sz="1800" dirty="0" smtClean="0">
                <a:latin typeface="Verdana" pitchFamily="34" charset="0"/>
              </a:rPr>
              <a:t>	The few necessary Risk Countering Measures which needs to be undertaken are as follows:</a:t>
            </a:r>
          </a:p>
          <a:p>
            <a:pPr marL="342900" lvl="1" indent="-342900" algn="l">
              <a:spcBef>
                <a:spcPts val="1400"/>
              </a:spcBef>
              <a:buFont typeface="Wingdings" pitchFamily="2" charset="2"/>
              <a:buChar char="§"/>
            </a:pPr>
            <a:r>
              <a:rPr lang="en-US" sz="1800" dirty="0" smtClean="0">
                <a:latin typeface="Verdana" pitchFamily="34" charset="0"/>
              </a:rPr>
              <a:t>An automatic fire alarm system conforming as per insurance "Code of practice for selection, installation and maintenance of automatic fire detection and alarm system" would be advantageous for cotton </a:t>
            </a:r>
            <a:r>
              <a:rPr lang="en-US" sz="1800" dirty="0" err="1" smtClean="0">
                <a:latin typeface="Verdana" pitchFamily="34" charset="0"/>
              </a:rPr>
              <a:t>godowns</a:t>
            </a:r>
            <a:r>
              <a:rPr lang="en-US" sz="1800" dirty="0" smtClean="0">
                <a:latin typeface="Verdana" pitchFamily="34" charset="0"/>
              </a:rPr>
              <a:t>. </a:t>
            </a:r>
          </a:p>
          <a:p>
            <a:pPr marL="342900" lvl="1" indent="-342900" algn="l">
              <a:spcBef>
                <a:spcPts val="1400"/>
              </a:spcBef>
              <a:buFont typeface="Wingdings" pitchFamily="2" charset="2"/>
              <a:buChar char="§"/>
            </a:pPr>
            <a:r>
              <a:rPr lang="en-US" sz="1800" dirty="0" smtClean="0">
                <a:latin typeface="Verdana" pitchFamily="34" charset="0"/>
              </a:rPr>
              <a:t>Proper separation must be there as per “Defined Separation in Insurance Tariff” and use of measures as per tariff must be made mandatory e.g. Double Fire Proof Door etc. </a:t>
            </a:r>
          </a:p>
          <a:p>
            <a:pPr marL="342900" lvl="1" indent="-342900" algn="l">
              <a:spcBef>
                <a:spcPts val="1400"/>
              </a:spcBef>
              <a:buFont typeface="Wingdings" pitchFamily="2" charset="2"/>
              <a:buChar char="§"/>
            </a:pPr>
            <a:r>
              <a:rPr lang="en-US" sz="1800" dirty="0" smtClean="0">
                <a:latin typeface="Verdana" pitchFamily="34" charset="0"/>
              </a:rPr>
              <a:t>Portable fire extinguishers provided in many mills were often found to be non-standard ones. Mill management should purchase only reliable extinguishers and must ensure proper refilling at the time of expiration of the same and they must be provided at suitable locations in the vicinity of </a:t>
            </a:r>
            <a:r>
              <a:rPr lang="en-US" sz="1800" dirty="0" err="1" smtClean="0">
                <a:latin typeface="Verdana" pitchFamily="34" charset="0"/>
              </a:rPr>
              <a:t>godowns</a:t>
            </a:r>
            <a:r>
              <a:rPr lang="en-US" sz="1800" dirty="0" smtClean="0">
                <a:latin typeface="Verdana" pitchFamily="34" charset="0"/>
              </a:rPr>
              <a:t>. </a:t>
            </a: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RISK MANAGEMENT</a:t>
            </a:r>
            <a:endParaRPr lang="en-US" sz="2400" dirty="0">
              <a:solidFill>
                <a:srgbClr val="CC0033"/>
              </a:solidFill>
              <a:latin typeface="Verdana" pitchFamily="34" charset="0"/>
            </a:endParaRPr>
          </a:p>
        </p:txBody>
      </p:sp>
      <p:pic>
        <p:nvPicPr>
          <p:cNvPr id="8" name="Picture 3"/>
          <p:cNvPicPr>
            <a:picLocks noChangeAspect="1" noChangeArrowheads="1"/>
          </p:cNvPicPr>
          <p:nvPr/>
        </p:nvPicPr>
        <p:blipFill>
          <a:blip r:embed="rId4" cstate="screen"/>
          <a:srcRect/>
          <a:stretch>
            <a:fillRect/>
          </a:stretch>
        </p:blipFill>
        <p:spPr bwMode="auto">
          <a:xfrm>
            <a:off x="7019498" y="166048"/>
            <a:ext cx="2209800" cy="1474108"/>
          </a:xfrm>
          <a:prstGeom prst="rect">
            <a:avLst/>
          </a:prstGeom>
          <a:noFill/>
          <a:ln w="9525">
            <a:solidFill>
              <a:schemeClr val="tx1"/>
            </a:solidFill>
            <a:miter lim="800000"/>
            <a:headEnd/>
            <a:tailEnd/>
          </a:ln>
          <a:effectLst/>
        </p:spPr>
      </p:pic>
    </p:spTree>
    <p:custDataLst>
      <p:tags r:id="rId1"/>
    </p:custData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233181"/>
          </a:xfrm>
          <a:prstGeom prst="rect">
            <a:avLst/>
          </a:prstGeom>
          <a:noFill/>
          <a:ln w="9525">
            <a:noFill/>
            <a:miter lim="800000"/>
            <a:headEnd/>
            <a:tailEnd/>
          </a:ln>
          <a:effectLst/>
        </p:spPr>
        <p:txBody>
          <a:bodyPr lIns="0" tIns="0" rIns="0" bIns="0"/>
          <a:lstStyle/>
          <a:p>
            <a:pPr marL="342900" lvl="1" indent="-342900" algn="l">
              <a:spcBef>
                <a:spcPts val="1200"/>
              </a:spcBef>
              <a:buFont typeface="Wingdings" pitchFamily="2" charset="2"/>
              <a:buChar char="§"/>
            </a:pPr>
            <a:r>
              <a:rPr lang="en-US" sz="1800" dirty="0" smtClean="0">
                <a:latin typeface="Verdana" pitchFamily="34" charset="0"/>
              </a:rPr>
              <a:t>Installation of </a:t>
            </a:r>
            <a:r>
              <a:rPr lang="en-US" sz="1800" b="1" dirty="0" smtClean="0">
                <a:latin typeface="Verdana" pitchFamily="34" charset="0"/>
              </a:rPr>
              <a:t>fire hydrant system</a:t>
            </a:r>
            <a:r>
              <a:rPr lang="en-US" sz="1800" dirty="0" smtClean="0">
                <a:latin typeface="Verdana" pitchFamily="34" charset="0"/>
              </a:rPr>
              <a:t> as per Tariff norms is recommended. </a:t>
            </a:r>
          </a:p>
          <a:p>
            <a:pPr marL="342900" lvl="1" indent="-342900" algn="l">
              <a:spcBef>
                <a:spcPts val="1200"/>
              </a:spcBef>
              <a:buFont typeface="Wingdings" pitchFamily="2" charset="2"/>
              <a:buChar char="§"/>
            </a:pPr>
            <a:r>
              <a:rPr lang="en-US" sz="1800" dirty="0" smtClean="0">
                <a:latin typeface="Verdana" pitchFamily="34" charset="0"/>
              </a:rPr>
              <a:t>For extinguishment of flash fires involving cotton in process, DCP type extinguishers backed up with low velocity water spray system are more effective and must be installed. </a:t>
            </a:r>
          </a:p>
          <a:p>
            <a:pPr marL="342900" lvl="1" indent="-342900" algn="l">
              <a:spcBef>
                <a:spcPts val="1200"/>
              </a:spcBef>
              <a:buFont typeface="Wingdings" pitchFamily="2" charset="2"/>
              <a:buChar char="§"/>
            </a:pPr>
            <a:r>
              <a:rPr lang="en-US" sz="1800" dirty="0" smtClean="0">
                <a:latin typeface="Verdana" pitchFamily="34" charset="0"/>
              </a:rPr>
              <a:t>Installation of a </a:t>
            </a:r>
            <a:r>
              <a:rPr lang="en-US" sz="1800" b="1" dirty="0" smtClean="0">
                <a:latin typeface="Verdana" pitchFamily="34" charset="0"/>
              </a:rPr>
              <a:t>sprinkler system</a:t>
            </a:r>
            <a:r>
              <a:rPr lang="en-US" sz="1800" dirty="0" smtClean="0">
                <a:latin typeface="Verdana" pitchFamily="34" charset="0"/>
              </a:rPr>
              <a:t>. Automatic sprinklers are recommended for all processes and high value storage areas. </a:t>
            </a:r>
          </a:p>
          <a:p>
            <a:pPr marL="342900" lvl="1" indent="-342900" algn="l">
              <a:spcBef>
                <a:spcPts val="1200"/>
              </a:spcBef>
              <a:buFont typeface="Wingdings" pitchFamily="2" charset="2"/>
              <a:buChar char="§"/>
            </a:pPr>
            <a:r>
              <a:rPr lang="en-US" sz="1800" b="1" dirty="0" smtClean="0">
                <a:latin typeface="Verdana" pitchFamily="34" charset="0"/>
              </a:rPr>
              <a:t>Smoke detectors</a:t>
            </a:r>
            <a:r>
              <a:rPr lang="en-US" sz="1800" dirty="0" smtClean="0">
                <a:latin typeface="Verdana" pitchFamily="34" charset="0"/>
              </a:rPr>
              <a:t> would be appropriate for fire detection. </a:t>
            </a:r>
          </a:p>
          <a:p>
            <a:pPr marL="342900" lvl="1" indent="-342900" algn="l">
              <a:spcBef>
                <a:spcPts val="1200"/>
              </a:spcBef>
              <a:buFont typeface="Wingdings" pitchFamily="2" charset="2"/>
              <a:buChar char="§"/>
            </a:pPr>
            <a:r>
              <a:rPr lang="en-US" sz="1800" dirty="0" smtClean="0">
                <a:latin typeface="Verdana" pitchFamily="34" charset="0"/>
              </a:rPr>
              <a:t>Wherever neither hydrant nor sprinkler system is available, </a:t>
            </a:r>
            <a:r>
              <a:rPr lang="en-US" sz="1800" b="1" dirty="0" smtClean="0">
                <a:latin typeface="Verdana" pitchFamily="34" charset="0"/>
              </a:rPr>
              <a:t>a water tank of at least 50,000 </a:t>
            </a:r>
            <a:r>
              <a:rPr lang="en-US" sz="1800" b="1" dirty="0" err="1" smtClean="0">
                <a:latin typeface="Verdana" pitchFamily="34" charset="0"/>
              </a:rPr>
              <a:t>litres</a:t>
            </a:r>
            <a:r>
              <a:rPr lang="en-US" sz="1800" dirty="0" smtClean="0">
                <a:latin typeface="Verdana" pitchFamily="34" charset="0"/>
              </a:rPr>
              <a:t> becomes a necessity.</a:t>
            </a:r>
          </a:p>
          <a:p>
            <a:pPr marL="342900" lvl="1" indent="-342900" algn="l">
              <a:spcBef>
                <a:spcPts val="1200"/>
              </a:spcBef>
              <a:buFont typeface="Wingdings" pitchFamily="2" charset="2"/>
              <a:buChar char="§"/>
            </a:pPr>
            <a:r>
              <a:rPr lang="en-US" sz="1800" dirty="0" smtClean="0">
                <a:latin typeface="Verdana" pitchFamily="34" charset="0"/>
              </a:rPr>
              <a:t>Proper </a:t>
            </a:r>
            <a:r>
              <a:rPr lang="en-US" sz="1800" b="1" dirty="0" smtClean="0">
                <a:latin typeface="Verdana" pitchFamily="34" charset="0"/>
              </a:rPr>
              <a:t>Storage Practices</a:t>
            </a:r>
          </a:p>
          <a:p>
            <a:pPr marL="342900" lvl="1" indent="-342900" algn="l">
              <a:spcBef>
                <a:spcPts val="1200"/>
              </a:spcBef>
            </a:pPr>
            <a:r>
              <a:rPr lang="en-US" sz="1800" dirty="0" smtClean="0">
                <a:latin typeface="Verdana" pitchFamily="34" charset="0"/>
              </a:rPr>
              <a:t>	</a:t>
            </a:r>
            <a:r>
              <a:rPr lang="en-US" sz="1800" i="1" dirty="0" smtClean="0">
                <a:latin typeface="Verdana" pitchFamily="34" charset="0"/>
              </a:rPr>
              <a:t>The risk managers must ensure that maximum safety measures must be implemented and must also highlight contingency measures to provide alternatives in case of failure of a system installed. This effectively helps to reduce the overall risk and in turn helps the client do a better safe guard of its assets.</a:t>
            </a: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RISK MANAGEMENT</a:t>
            </a:r>
            <a:endParaRPr lang="en-US" sz="2400" dirty="0">
              <a:solidFill>
                <a:srgbClr val="CC0033"/>
              </a:solidFill>
              <a:latin typeface="Verdana" pitchFamily="34" charset="0"/>
            </a:endParaRPr>
          </a:p>
        </p:txBody>
      </p:sp>
      <p:pic>
        <p:nvPicPr>
          <p:cNvPr id="8" name="Picture 2"/>
          <p:cNvPicPr>
            <a:picLocks noChangeAspect="1" noChangeArrowheads="1"/>
          </p:cNvPicPr>
          <p:nvPr/>
        </p:nvPicPr>
        <p:blipFill>
          <a:blip r:embed="rId4" cstate="screen"/>
          <a:srcRect/>
          <a:stretch>
            <a:fillRect/>
          </a:stretch>
        </p:blipFill>
        <p:spPr bwMode="auto">
          <a:xfrm>
            <a:off x="6464490" y="138752"/>
            <a:ext cx="2828143" cy="929210"/>
          </a:xfrm>
          <a:prstGeom prst="rect">
            <a:avLst/>
          </a:prstGeom>
          <a:noFill/>
          <a:ln w="9525">
            <a:solidFill>
              <a:schemeClr val="tx1"/>
            </a:solidFill>
            <a:miter lim="800000"/>
            <a:headEnd/>
            <a:tailEnd/>
          </a:ln>
          <a:effectLst/>
        </p:spPr>
      </p:pic>
    </p:spTree>
    <p:custDataLst>
      <p:tags r:id="rId1"/>
    </p:custData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233181"/>
          </a:xfrm>
          <a:prstGeom prst="rect">
            <a:avLst/>
          </a:prstGeom>
          <a:noFill/>
          <a:ln w="9525">
            <a:noFill/>
            <a:miter lim="800000"/>
            <a:headEnd/>
            <a:tailEnd/>
          </a:ln>
          <a:effectLst/>
        </p:spPr>
        <p:txBody>
          <a:bodyPr lIns="0" tIns="0" rIns="0" bIns="0"/>
          <a:lstStyle/>
          <a:p>
            <a:pPr marL="342900" lvl="1" indent="-342900" algn="l">
              <a:spcBef>
                <a:spcPts val="1200"/>
              </a:spcBef>
            </a:pPr>
            <a:r>
              <a:rPr lang="en-US" sz="2200" b="1" dirty="0" smtClean="0">
                <a:latin typeface="Verdana" pitchFamily="34" charset="0"/>
              </a:rPr>
              <a:t>Cotton/</a:t>
            </a:r>
            <a:r>
              <a:rPr lang="en-US" sz="2200" b="1" dirty="0" err="1" smtClean="0">
                <a:latin typeface="Verdana" pitchFamily="34" charset="0"/>
              </a:rPr>
              <a:t>Phutti</a:t>
            </a:r>
            <a:r>
              <a:rPr lang="en-US" sz="2200" b="1" dirty="0" smtClean="0">
                <a:latin typeface="Verdana" pitchFamily="34" charset="0"/>
              </a:rPr>
              <a:t> in Boras</a:t>
            </a: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ASTOUNDING FIRE LOSSES TEXTILE SECTOR</a:t>
            </a:r>
            <a:endParaRPr lang="en-US" sz="2400" dirty="0">
              <a:solidFill>
                <a:srgbClr val="CC0033"/>
              </a:solidFill>
              <a:latin typeface="Verdana" pitchFamily="34" charset="0"/>
            </a:endParaRPr>
          </a:p>
        </p:txBody>
      </p:sp>
      <p:pic>
        <p:nvPicPr>
          <p:cNvPr id="5" name="Picture 2"/>
          <p:cNvPicPr>
            <a:picLocks noChangeAspect="1" noChangeArrowheads="1"/>
          </p:cNvPicPr>
          <p:nvPr/>
        </p:nvPicPr>
        <p:blipFill>
          <a:blip r:embed="rId4" cstate="screen"/>
          <a:srcRect/>
          <a:stretch>
            <a:fillRect/>
          </a:stretch>
        </p:blipFill>
        <p:spPr bwMode="auto">
          <a:xfrm>
            <a:off x="417120" y="2105160"/>
            <a:ext cx="4215160" cy="3200400"/>
          </a:xfrm>
          <a:prstGeom prst="rect">
            <a:avLst/>
          </a:prstGeom>
          <a:noFill/>
          <a:ln w="9525">
            <a:solidFill>
              <a:schemeClr val="tx1"/>
            </a:solidFill>
            <a:miter lim="800000"/>
            <a:headEnd/>
            <a:tailEnd/>
          </a:ln>
          <a:effectLst/>
        </p:spPr>
      </p:pic>
      <p:pic>
        <p:nvPicPr>
          <p:cNvPr id="7" name="Picture 3"/>
          <p:cNvPicPr>
            <a:picLocks noChangeAspect="1" noChangeArrowheads="1"/>
          </p:cNvPicPr>
          <p:nvPr/>
        </p:nvPicPr>
        <p:blipFill>
          <a:blip r:embed="rId5" cstate="screen"/>
          <a:srcRect/>
          <a:stretch>
            <a:fillRect/>
          </a:stretch>
        </p:blipFill>
        <p:spPr bwMode="auto">
          <a:xfrm>
            <a:off x="5013280" y="2105160"/>
            <a:ext cx="3824868" cy="3200400"/>
          </a:xfrm>
          <a:prstGeom prst="rect">
            <a:avLst/>
          </a:prstGeom>
          <a:noFill/>
          <a:ln w="9525">
            <a:solidFill>
              <a:schemeClr val="tx1"/>
            </a:solidFill>
            <a:miter lim="800000"/>
            <a:headEnd/>
            <a:tailEnd/>
          </a:ln>
          <a:effectLst/>
        </p:spPr>
      </p:pic>
    </p:spTree>
    <p:custDataLst>
      <p:tags r:id="rId1"/>
    </p:custData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233181"/>
          </a:xfrm>
          <a:prstGeom prst="rect">
            <a:avLst/>
          </a:prstGeom>
          <a:noFill/>
          <a:ln w="9525">
            <a:noFill/>
            <a:miter lim="800000"/>
            <a:headEnd/>
            <a:tailEnd/>
          </a:ln>
          <a:effectLst/>
        </p:spPr>
        <p:txBody>
          <a:bodyPr lIns="0" tIns="0" rIns="0" bIns="0"/>
          <a:lstStyle/>
          <a:p>
            <a:pPr marL="342900" lvl="1" indent="-342900" algn="l">
              <a:spcBef>
                <a:spcPts val="1200"/>
              </a:spcBef>
            </a:pPr>
            <a:r>
              <a:rPr lang="en-US" sz="2200" b="1" dirty="0" smtClean="0">
                <a:latin typeface="Verdana" pitchFamily="34" charset="0"/>
              </a:rPr>
              <a:t>Fire in Bales</a:t>
            </a: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ASTOUNDING FIRE LOSSES TEXTILE SECTOR</a:t>
            </a:r>
            <a:endParaRPr lang="en-US" sz="2400" dirty="0">
              <a:solidFill>
                <a:srgbClr val="CC0033"/>
              </a:solidFill>
              <a:latin typeface="Verdana" pitchFamily="34" charset="0"/>
            </a:endParaRPr>
          </a:p>
        </p:txBody>
      </p:sp>
      <p:pic>
        <p:nvPicPr>
          <p:cNvPr id="8" name="Picture 2"/>
          <p:cNvPicPr>
            <a:picLocks noChangeAspect="1" noChangeArrowheads="1"/>
          </p:cNvPicPr>
          <p:nvPr/>
        </p:nvPicPr>
        <p:blipFill>
          <a:blip r:embed="rId4" cstate="screen"/>
          <a:srcRect/>
          <a:stretch>
            <a:fillRect/>
          </a:stretch>
        </p:blipFill>
        <p:spPr bwMode="auto">
          <a:xfrm>
            <a:off x="4948450" y="2330356"/>
            <a:ext cx="4062899" cy="3048000"/>
          </a:xfrm>
          <a:prstGeom prst="rect">
            <a:avLst/>
          </a:prstGeom>
          <a:noFill/>
          <a:ln w="9525">
            <a:noFill/>
            <a:miter lim="800000"/>
            <a:headEnd/>
            <a:tailEnd/>
          </a:ln>
          <a:effectLst/>
        </p:spPr>
      </p:pic>
      <p:pic>
        <p:nvPicPr>
          <p:cNvPr id="9" name="Picture 8"/>
          <p:cNvPicPr>
            <a:picLocks noChangeAspect="1" noChangeArrowheads="1"/>
          </p:cNvPicPr>
          <p:nvPr/>
        </p:nvPicPr>
        <p:blipFill>
          <a:blip r:embed="rId5" cstate="screen"/>
          <a:srcRect/>
          <a:stretch>
            <a:fillRect/>
          </a:stretch>
        </p:blipFill>
        <p:spPr bwMode="auto">
          <a:xfrm>
            <a:off x="579761" y="2330356"/>
            <a:ext cx="3961328" cy="2971800"/>
          </a:xfrm>
          <a:prstGeom prst="rect">
            <a:avLst/>
          </a:prstGeom>
          <a:noFill/>
          <a:ln w="9525">
            <a:solidFill>
              <a:schemeClr val="tx1"/>
            </a:solidFill>
            <a:miter lim="800000"/>
            <a:headEnd/>
            <a:tailEnd/>
          </a:ln>
          <a:effectLst/>
        </p:spPr>
      </p:pic>
    </p:spTree>
    <p:custDataLst>
      <p:tags r:id="rId1"/>
    </p:custData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233181"/>
          </a:xfrm>
          <a:prstGeom prst="rect">
            <a:avLst/>
          </a:prstGeom>
          <a:noFill/>
          <a:ln w="9525">
            <a:noFill/>
            <a:miter lim="800000"/>
            <a:headEnd/>
            <a:tailEnd/>
          </a:ln>
          <a:effectLst/>
        </p:spPr>
        <p:txBody>
          <a:bodyPr lIns="0" tIns="0" rIns="0" bIns="0"/>
          <a:lstStyle/>
          <a:p>
            <a:pPr marL="342900" lvl="1" indent="-342900" algn="l">
              <a:spcBef>
                <a:spcPts val="1200"/>
              </a:spcBef>
            </a:pPr>
            <a:r>
              <a:rPr lang="en-US" sz="2200" b="1" dirty="0" smtClean="0">
                <a:latin typeface="Verdana" pitchFamily="34" charset="0"/>
              </a:rPr>
              <a:t>Textile Unit</a:t>
            </a: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ASTOUNDING FIRE LOSSES TEXTILE SECTOR</a:t>
            </a:r>
            <a:endParaRPr lang="en-US" sz="2400" dirty="0">
              <a:solidFill>
                <a:srgbClr val="CC0033"/>
              </a:solidFill>
              <a:latin typeface="Verdana" pitchFamily="34" charset="0"/>
            </a:endParaRPr>
          </a:p>
        </p:txBody>
      </p:sp>
      <p:pic>
        <p:nvPicPr>
          <p:cNvPr id="7" name="Picture 3"/>
          <p:cNvPicPr>
            <a:picLocks noChangeAspect="1" noChangeArrowheads="1"/>
          </p:cNvPicPr>
          <p:nvPr/>
        </p:nvPicPr>
        <p:blipFill>
          <a:blip r:embed="rId4" cstate="screen"/>
          <a:srcRect/>
          <a:stretch>
            <a:fillRect/>
          </a:stretch>
        </p:blipFill>
        <p:spPr bwMode="auto">
          <a:xfrm>
            <a:off x="5163403" y="2123365"/>
            <a:ext cx="4038601" cy="2971800"/>
          </a:xfrm>
          <a:prstGeom prst="rect">
            <a:avLst/>
          </a:prstGeom>
          <a:noFill/>
          <a:ln w="9525">
            <a:solidFill>
              <a:schemeClr val="tx1"/>
            </a:solidFill>
            <a:miter lim="800000"/>
            <a:headEnd/>
            <a:tailEnd/>
          </a:ln>
          <a:effectLst/>
        </p:spPr>
      </p:pic>
      <p:pic>
        <p:nvPicPr>
          <p:cNvPr id="10" name="Picture 2"/>
          <p:cNvPicPr>
            <a:picLocks noChangeAspect="1" noChangeArrowheads="1"/>
          </p:cNvPicPr>
          <p:nvPr/>
        </p:nvPicPr>
        <p:blipFill>
          <a:blip r:embed="rId5" cstate="screen"/>
          <a:srcRect/>
          <a:stretch>
            <a:fillRect/>
          </a:stretch>
        </p:blipFill>
        <p:spPr bwMode="auto">
          <a:xfrm>
            <a:off x="515203" y="2123365"/>
            <a:ext cx="4475517" cy="2971800"/>
          </a:xfrm>
          <a:prstGeom prst="rect">
            <a:avLst/>
          </a:prstGeom>
          <a:noFill/>
          <a:ln w="9525">
            <a:noFill/>
            <a:miter lim="800000"/>
            <a:headEnd/>
            <a:tailEnd/>
          </a:ln>
          <a:effectLst/>
        </p:spPr>
      </p:pic>
    </p:spTree>
    <p:custDataLst>
      <p:tags r:id="rId1"/>
    </p:custData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233181"/>
          </a:xfrm>
          <a:prstGeom prst="rect">
            <a:avLst/>
          </a:prstGeom>
          <a:noFill/>
          <a:ln w="9525">
            <a:noFill/>
            <a:miter lim="800000"/>
            <a:headEnd/>
            <a:tailEnd/>
          </a:ln>
          <a:effectLst/>
        </p:spPr>
        <p:txBody>
          <a:bodyPr lIns="0" tIns="0" rIns="0" bIns="0"/>
          <a:lstStyle/>
          <a:p>
            <a:pPr algn="just">
              <a:spcBef>
                <a:spcPts val="1800"/>
              </a:spcBef>
              <a:spcAft>
                <a:spcPts val="600"/>
              </a:spcAft>
              <a:buNone/>
            </a:pPr>
            <a:r>
              <a:rPr lang="en-US" sz="2200" b="1" dirty="0" smtClean="0"/>
              <a:t>Out of any insurance contract, the customer has the following Expectations:</a:t>
            </a:r>
          </a:p>
          <a:p>
            <a:pPr marL="341313" indent="-341313" algn="just">
              <a:spcBef>
                <a:spcPts val="1800"/>
              </a:spcBef>
              <a:spcAft>
                <a:spcPts val="600"/>
              </a:spcAft>
              <a:buFont typeface="Wingdings" pitchFamily="2" charset="2"/>
              <a:buChar char="§"/>
            </a:pPr>
            <a:r>
              <a:rPr lang="en-US" sz="2200" dirty="0" smtClean="0"/>
              <a:t>Adequate insurance coverage, which does not leave the insured high and dry in time of need, with right pricing.</a:t>
            </a:r>
          </a:p>
          <a:p>
            <a:pPr marL="341313" indent="-341313" algn="just">
              <a:spcBef>
                <a:spcPts val="1800"/>
              </a:spcBef>
              <a:spcAft>
                <a:spcPts val="600"/>
              </a:spcAft>
              <a:buFont typeface="Wingdings" pitchFamily="2" charset="2"/>
              <a:buChar char="§"/>
            </a:pPr>
            <a:r>
              <a:rPr lang="en-US" sz="2200" dirty="0" smtClean="0"/>
              <a:t>Timely delivery of defect free policy documents with relevant endorsements / warranties / conditions / guidelines.</a:t>
            </a:r>
          </a:p>
          <a:p>
            <a:pPr marL="341313" indent="-341313" algn="just">
              <a:spcBef>
                <a:spcPts val="1800"/>
              </a:spcBef>
              <a:spcAft>
                <a:spcPts val="600"/>
              </a:spcAft>
              <a:buFont typeface="Wingdings" pitchFamily="2" charset="2"/>
              <a:buChar char="§"/>
            </a:pPr>
            <a:r>
              <a:rPr lang="en-US" sz="2200" dirty="0" smtClean="0"/>
              <a:t>Should a claim happen, quick settlement to utmost satisfaction.</a:t>
            </a:r>
          </a:p>
          <a:p>
            <a:pPr marL="342900" lvl="1" indent="-342900" algn="l">
              <a:spcBef>
                <a:spcPts val="1200"/>
              </a:spcBef>
            </a:pPr>
            <a:endParaRPr lang="en-US" sz="2200" dirty="0" smtClean="0">
              <a:latin typeface="Verdana" pitchFamily="34" charset="0"/>
            </a:endParaRP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CUSTOMER EXPECTATIONS</a:t>
            </a:r>
            <a:endParaRPr lang="en-US" sz="2400" dirty="0">
              <a:solidFill>
                <a:srgbClr val="CC0033"/>
              </a:solidFill>
              <a:latin typeface="Verdana" pitchFamily="34" charset="0"/>
            </a:endParaRPr>
          </a:p>
        </p:txBody>
      </p:sp>
    </p:spTree>
    <p:custDataLst>
      <p:tags r:id="rId1"/>
    </p:custData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233181"/>
          </a:xfrm>
          <a:prstGeom prst="rect">
            <a:avLst/>
          </a:prstGeom>
          <a:noFill/>
          <a:ln w="9525">
            <a:noFill/>
            <a:miter lim="800000"/>
            <a:headEnd/>
            <a:tailEnd/>
          </a:ln>
          <a:effectLst/>
        </p:spPr>
        <p:txBody>
          <a:bodyPr lIns="0" tIns="0" rIns="0" bIns="0"/>
          <a:lstStyle/>
          <a:p>
            <a:pPr marL="341313" indent="-341313" algn="just">
              <a:spcBef>
                <a:spcPts val="1800"/>
              </a:spcBef>
              <a:spcAft>
                <a:spcPts val="600"/>
              </a:spcAft>
              <a:buFont typeface="Wingdings" pitchFamily="2" charset="2"/>
              <a:buChar char="§"/>
            </a:pPr>
            <a:endParaRPr lang="en-US" sz="1800" dirty="0" smtClean="0">
              <a:latin typeface="Verdana" pitchFamily="34" charset="0"/>
            </a:endParaRPr>
          </a:p>
          <a:p>
            <a:pPr marL="341313" indent="-341313" algn="just">
              <a:spcBef>
                <a:spcPts val="1800"/>
              </a:spcBef>
              <a:spcAft>
                <a:spcPts val="600"/>
              </a:spcAft>
              <a:buFont typeface="Wingdings" pitchFamily="2" charset="2"/>
              <a:buChar char="§"/>
            </a:pPr>
            <a:endParaRPr lang="en-US" sz="1800" dirty="0" smtClean="0">
              <a:latin typeface="Verdana" pitchFamily="34" charset="0"/>
            </a:endParaRPr>
          </a:p>
          <a:p>
            <a:pPr marL="341313" indent="-341313" algn="just">
              <a:spcBef>
                <a:spcPts val="1800"/>
              </a:spcBef>
              <a:spcAft>
                <a:spcPts val="600"/>
              </a:spcAft>
              <a:buFont typeface="Wingdings" pitchFamily="2" charset="2"/>
              <a:buChar char="§"/>
            </a:pPr>
            <a:r>
              <a:rPr lang="en-US" sz="1800" dirty="0" smtClean="0">
                <a:latin typeface="Verdana" pitchFamily="34" charset="0"/>
              </a:rPr>
              <a:t>General insurance being a market driven service industry, the customer has to be kept satisfied. With so many options available, a customer once lost is most likely a loss forever.</a:t>
            </a:r>
          </a:p>
          <a:p>
            <a:pPr marL="341313" indent="-341313" algn="just">
              <a:spcBef>
                <a:spcPts val="1800"/>
              </a:spcBef>
              <a:spcAft>
                <a:spcPts val="600"/>
              </a:spcAft>
              <a:buFont typeface="Wingdings" pitchFamily="2" charset="2"/>
              <a:buChar char="§"/>
            </a:pPr>
            <a:r>
              <a:rPr lang="en-US" sz="1800" dirty="0" smtClean="0">
                <a:latin typeface="Verdana" pitchFamily="34" charset="0"/>
              </a:rPr>
              <a:t>Remember!!! A dissatisfied customer is a bad publicity. It has all the potential to damage the reputation of the company. </a:t>
            </a:r>
          </a:p>
          <a:p>
            <a:pPr marL="341313" indent="-341313" algn="just">
              <a:spcBef>
                <a:spcPts val="1800"/>
              </a:spcBef>
              <a:spcAft>
                <a:spcPts val="600"/>
              </a:spcAft>
              <a:buFont typeface="Wingdings" pitchFamily="2" charset="2"/>
              <a:buChar char="§"/>
            </a:pPr>
            <a:r>
              <a:rPr lang="en-US" sz="1800" dirty="0" smtClean="0">
                <a:latin typeface="Verdana" pitchFamily="34" charset="0"/>
              </a:rPr>
              <a:t>Claim settlement can be used as a marketing tool. Bringing in a new customer is much more costly than retaining the existing ones.</a:t>
            </a:r>
          </a:p>
          <a:p>
            <a:pPr marL="341313" indent="-341313" algn="just">
              <a:spcBef>
                <a:spcPts val="1800"/>
              </a:spcBef>
              <a:spcAft>
                <a:spcPts val="600"/>
              </a:spcAft>
              <a:buFont typeface="Wingdings" pitchFamily="2" charset="2"/>
              <a:buChar char="§"/>
            </a:pPr>
            <a:r>
              <a:rPr lang="en-US" sz="1800" dirty="0" smtClean="0">
                <a:latin typeface="Verdana" pitchFamily="34" charset="0"/>
              </a:rPr>
              <a:t>In a de-</a:t>
            </a:r>
            <a:r>
              <a:rPr lang="en-US" sz="1800" dirty="0" err="1" smtClean="0">
                <a:latin typeface="Verdana" pitchFamily="34" charset="0"/>
              </a:rPr>
              <a:t>tariffed</a:t>
            </a:r>
            <a:r>
              <a:rPr lang="en-US" sz="1800" dirty="0" smtClean="0">
                <a:latin typeface="Verdana" pitchFamily="34" charset="0"/>
              </a:rPr>
              <a:t> market, pricing will be the key factor. Proper claims management – quick settlement at optimal cost will help keep the price competitive.</a:t>
            </a: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CLAIMS MANAGEMENT IN GENERAL INSURANCE</a:t>
            </a:r>
            <a:br>
              <a:rPr lang="en-US" sz="2400" dirty="0" smtClean="0">
                <a:solidFill>
                  <a:srgbClr val="CC0033"/>
                </a:solidFill>
                <a:latin typeface="Verdana" pitchFamily="34" charset="0"/>
              </a:rPr>
            </a:br>
            <a:r>
              <a:rPr lang="en-US" sz="2400" dirty="0" smtClean="0">
                <a:solidFill>
                  <a:srgbClr val="CC0033"/>
                </a:solidFill>
                <a:latin typeface="Verdana" pitchFamily="34" charset="0"/>
              </a:rPr>
              <a:t>IMPORTANT ASPECTS</a:t>
            </a:r>
            <a:endParaRPr lang="en-US" sz="2400" dirty="0">
              <a:solidFill>
                <a:srgbClr val="CC0033"/>
              </a:solidFill>
              <a:latin typeface="Verdana" pitchFamily="34" charset="0"/>
            </a:endParaRPr>
          </a:p>
        </p:txBody>
      </p:sp>
      <p:pic>
        <p:nvPicPr>
          <p:cNvPr id="4" name="Picture 2"/>
          <p:cNvPicPr>
            <a:picLocks noChangeAspect="1" noChangeArrowheads="1"/>
          </p:cNvPicPr>
          <p:nvPr/>
        </p:nvPicPr>
        <p:blipFill>
          <a:blip r:embed="rId4" cstate="screen"/>
          <a:srcRect/>
          <a:stretch>
            <a:fillRect/>
          </a:stretch>
        </p:blipFill>
        <p:spPr bwMode="auto">
          <a:xfrm>
            <a:off x="7146064" y="682388"/>
            <a:ext cx="1861458" cy="1371600"/>
          </a:xfrm>
          <a:prstGeom prst="rect">
            <a:avLst/>
          </a:prstGeom>
          <a:noFill/>
          <a:ln w="9525">
            <a:solidFill>
              <a:schemeClr val="tx1"/>
            </a:solidFill>
            <a:miter lim="800000"/>
            <a:headEnd/>
            <a:tailEnd/>
          </a:ln>
          <a:effectLst/>
        </p:spPr>
      </p:pic>
    </p:spTree>
    <p:custDataLst>
      <p:tags r:id="rId1"/>
    </p:custData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233181"/>
          </a:xfrm>
          <a:prstGeom prst="rect">
            <a:avLst/>
          </a:prstGeom>
          <a:noFill/>
          <a:ln w="9525">
            <a:noFill/>
            <a:miter lim="800000"/>
            <a:headEnd/>
            <a:tailEnd/>
          </a:ln>
          <a:effectLst/>
        </p:spPr>
        <p:txBody>
          <a:bodyPr lIns="0" tIns="0" rIns="0" bIns="0"/>
          <a:lstStyle/>
          <a:p>
            <a:pPr marL="342900" lvl="1" indent="-342900" algn="l">
              <a:spcBef>
                <a:spcPts val="1400"/>
              </a:spcBef>
              <a:buFont typeface="Wingdings" pitchFamily="2" charset="2"/>
              <a:buChar char="§"/>
            </a:pPr>
            <a:r>
              <a:rPr lang="en-US" sz="2200" dirty="0" smtClean="0">
                <a:latin typeface="Verdana" pitchFamily="34" charset="0"/>
              </a:rPr>
              <a:t>Textile Industry Background </a:t>
            </a:r>
          </a:p>
          <a:p>
            <a:pPr marL="342900" lvl="1" indent="-342900" algn="l">
              <a:spcBef>
                <a:spcPts val="1400"/>
              </a:spcBef>
              <a:buFont typeface="Wingdings" pitchFamily="2" charset="2"/>
              <a:buChar char="§"/>
            </a:pPr>
            <a:r>
              <a:rPr lang="en-US" sz="2200" dirty="0" smtClean="0">
                <a:latin typeface="Verdana" pitchFamily="34" charset="0"/>
              </a:rPr>
              <a:t>Textile Industry Main Functions</a:t>
            </a:r>
          </a:p>
          <a:p>
            <a:pPr marL="342900" lvl="1" indent="-342900" algn="l">
              <a:spcBef>
                <a:spcPts val="1400"/>
              </a:spcBef>
              <a:buFont typeface="Wingdings" pitchFamily="2" charset="2"/>
              <a:buChar char="§"/>
            </a:pPr>
            <a:r>
              <a:rPr lang="en-US" sz="2200" dirty="0" smtClean="0">
                <a:latin typeface="Verdana" pitchFamily="34" charset="0"/>
              </a:rPr>
              <a:t>IAP Data Analysis</a:t>
            </a:r>
          </a:p>
          <a:p>
            <a:pPr marL="342900" lvl="1" indent="-342900" algn="l">
              <a:spcBef>
                <a:spcPts val="1400"/>
              </a:spcBef>
              <a:buFont typeface="Wingdings" pitchFamily="2" charset="2"/>
              <a:buChar char="§"/>
            </a:pPr>
            <a:r>
              <a:rPr lang="en-US" sz="2200" dirty="0" smtClean="0">
                <a:latin typeface="Verdana" pitchFamily="34" charset="0"/>
              </a:rPr>
              <a:t>Role of Risk Management</a:t>
            </a:r>
          </a:p>
          <a:p>
            <a:pPr marL="342900" lvl="1" indent="-342900" algn="l">
              <a:spcBef>
                <a:spcPts val="1400"/>
              </a:spcBef>
              <a:buFont typeface="Wingdings" pitchFamily="2" charset="2"/>
              <a:buChar char="§"/>
            </a:pPr>
            <a:r>
              <a:rPr lang="en-US" sz="2200" dirty="0" smtClean="0">
                <a:latin typeface="Verdana" pitchFamily="34" charset="0"/>
              </a:rPr>
              <a:t>Claims Management</a:t>
            </a: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PRESENTATION OUTLINE</a:t>
            </a:r>
            <a:endParaRPr lang="en-US" sz="2400" dirty="0">
              <a:solidFill>
                <a:srgbClr val="CC0033"/>
              </a:solidFill>
              <a:latin typeface="Verdana" pitchFamily="34" charset="0"/>
            </a:endParaRPr>
          </a:p>
        </p:txBody>
      </p:sp>
      <p:pic>
        <p:nvPicPr>
          <p:cNvPr id="7" name="Picture 2"/>
          <p:cNvPicPr>
            <a:picLocks noChangeAspect="1" noChangeArrowheads="1"/>
          </p:cNvPicPr>
          <p:nvPr/>
        </p:nvPicPr>
        <p:blipFill>
          <a:blip r:embed="rId4" cstate="screen"/>
          <a:srcRect/>
          <a:stretch>
            <a:fillRect/>
          </a:stretch>
        </p:blipFill>
        <p:spPr bwMode="auto">
          <a:xfrm>
            <a:off x="4991672" y="3919184"/>
            <a:ext cx="3657600" cy="2438400"/>
          </a:xfrm>
          <a:prstGeom prst="rect">
            <a:avLst/>
          </a:prstGeom>
          <a:noFill/>
          <a:ln w="9525">
            <a:solidFill>
              <a:schemeClr val="tx1"/>
            </a:solidFill>
            <a:miter lim="800000"/>
            <a:headEnd/>
            <a:tailEnd/>
          </a:ln>
          <a:effectLst/>
        </p:spPr>
      </p:pic>
      <p:pic>
        <p:nvPicPr>
          <p:cNvPr id="8" name="Picture 3"/>
          <p:cNvPicPr>
            <a:picLocks noChangeAspect="1" noChangeArrowheads="1"/>
          </p:cNvPicPr>
          <p:nvPr/>
        </p:nvPicPr>
        <p:blipFill>
          <a:blip r:embed="rId5" cstate="screen"/>
          <a:srcRect/>
          <a:stretch>
            <a:fillRect/>
          </a:stretch>
        </p:blipFill>
        <p:spPr bwMode="auto">
          <a:xfrm>
            <a:off x="724472" y="3919184"/>
            <a:ext cx="3661261" cy="2438400"/>
          </a:xfrm>
          <a:prstGeom prst="rect">
            <a:avLst/>
          </a:prstGeom>
          <a:noFill/>
          <a:ln w="9525">
            <a:solidFill>
              <a:schemeClr val="tx1"/>
            </a:solidFill>
            <a:miter lim="800000"/>
            <a:headEnd/>
            <a:tailEnd/>
          </a:ln>
          <a:effectLst/>
        </p:spPr>
      </p:pic>
    </p:spTree>
    <p:custDataLst>
      <p:tags r:id="rId1"/>
    </p:custData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206044"/>
            <a:ext cx="8336478" cy="5233181"/>
          </a:xfrm>
          <a:prstGeom prst="rect">
            <a:avLst/>
          </a:prstGeom>
          <a:noFill/>
          <a:ln w="9525">
            <a:noFill/>
            <a:miter lim="800000"/>
            <a:headEnd/>
            <a:tailEnd/>
          </a:ln>
          <a:effectLst/>
        </p:spPr>
        <p:txBody>
          <a:bodyPr lIns="0" tIns="0" rIns="0" bIns="0"/>
          <a:lstStyle/>
          <a:p>
            <a:pPr marL="341313" indent="-341313" algn="just">
              <a:spcBef>
                <a:spcPts val="1800"/>
              </a:spcBef>
              <a:spcAft>
                <a:spcPts val="600"/>
              </a:spcAft>
              <a:buFont typeface="Wingdings" pitchFamily="2" charset="2"/>
              <a:buChar char="§"/>
            </a:pPr>
            <a:r>
              <a:rPr lang="en-US" sz="1900" dirty="0" smtClean="0">
                <a:latin typeface="Verdana" pitchFamily="34" charset="0"/>
              </a:rPr>
              <a:t>Note!!! It is an accepted fact that most of the customers complaint relate to claims. Therefore, it should be the endeavor of an insurance company to ensure that such complaints do not occur in the first place and in some cases if they do occur it is attended promptly, efficiently and transparently.</a:t>
            </a:r>
          </a:p>
          <a:p>
            <a:pPr marL="341313" indent="-341313" algn="just">
              <a:spcBef>
                <a:spcPts val="1800"/>
              </a:spcBef>
              <a:spcAft>
                <a:spcPts val="600"/>
              </a:spcAft>
              <a:buFont typeface="Wingdings" pitchFamily="2" charset="2"/>
              <a:buChar char="§"/>
            </a:pPr>
            <a:r>
              <a:rPr lang="en-US" sz="1900" dirty="0" smtClean="0">
                <a:latin typeface="Verdana" pitchFamily="34" charset="0"/>
              </a:rPr>
              <a:t>Delayed claim settlement generally result in higher claims cost. Claims cost is a very important factor impacting on the profitability of the company. </a:t>
            </a:r>
          </a:p>
          <a:p>
            <a:pPr marL="341313" indent="-341313" algn="just">
              <a:spcBef>
                <a:spcPts val="1800"/>
              </a:spcBef>
              <a:spcAft>
                <a:spcPts val="600"/>
              </a:spcAft>
              <a:buFont typeface="Wingdings" pitchFamily="2" charset="2"/>
              <a:buChar char="§"/>
            </a:pPr>
            <a:r>
              <a:rPr lang="en-US" sz="1900" dirty="0" smtClean="0">
                <a:latin typeface="Verdana" pitchFamily="34" charset="0"/>
              </a:rPr>
              <a:t>Claims must be monitored as they progress. A little time spent thinking clearly right from the beginning will avoid a lot of unnecessary and time consuming patch-ups and straightening out later on. Unpleasant decisions conveyed timely with proper justification is better than procrastination which is bound to create more problems and unpleasant situations.</a:t>
            </a: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CLAIMS MANAGEMENT IN GENERAL INSURANCE</a:t>
            </a:r>
            <a:br>
              <a:rPr lang="en-US" sz="2400" dirty="0" smtClean="0">
                <a:solidFill>
                  <a:srgbClr val="CC0033"/>
                </a:solidFill>
                <a:latin typeface="Verdana" pitchFamily="34" charset="0"/>
              </a:rPr>
            </a:br>
            <a:r>
              <a:rPr lang="en-US" sz="2400" dirty="0" smtClean="0">
                <a:solidFill>
                  <a:srgbClr val="CC0033"/>
                </a:solidFill>
                <a:latin typeface="Verdana" pitchFamily="34" charset="0"/>
              </a:rPr>
              <a:t>IMPORTANT ASPECTS CONT…..</a:t>
            </a:r>
            <a:endParaRPr lang="en-US" sz="2400" dirty="0">
              <a:solidFill>
                <a:srgbClr val="CC0033"/>
              </a:solidFill>
              <a:latin typeface="Verdana" pitchFamily="34" charset="0"/>
            </a:endParaRPr>
          </a:p>
        </p:txBody>
      </p:sp>
    </p:spTree>
    <p:custDataLst>
      <p:tags r:id="rId1"/>
    </p:custData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233181"/>
          </a:xfrm>
          <a:prstGeom prst="rect">
            <a:avLst/>
          </a:prstGeom>
          <a:noFill/>
          <a:ln w="9525">
            <a:noFill/>
            <a:miter lim="800000"/>
            <a:headEnd/>
            <a:tailEnd/>
          </a:ln>
          <a:effectLst/>
        </p:spPr>
        <p:txBody>
          <a:bodyPr lIns="0" tIns="0" rIns="0" bIns="0"/>
          <a:lstStyle/>
          <a:p>
            <a:pPr marL="341313" indent="-341313" algn="just">
              <a:spcBef>
                <a:spcPts val="1800"/>
              </a:spcBef>
              <a:spcAft>
                <a:spcPts val="600"/>
              </a:spcAft>
            </a:pPr>
            <a:r>
              <a:rPr lang="en-US" sz="2200" b="1" dirty="0" smtClean="0">
                <a:latin typeface="Verdana" pitchFamily="34" charset="0"/>
              </a:rPr>
              <a:t>Claims Process:-</a:t>
            </a:r>
          </a:p>
          <a:p>
            <a:pPr marL="341313" indent="-341313" algn="just">
              <a:spcBef>
                <a:spcPts val="1800"/>
              </a:spcBef>
              <a:spcAft>
                <a:spcPts val="600"/>
              </a:spcAft>
              <a:buFont typeface="Wingdings" pitchFamily="2" charset="2"/>
              <a:buChar char="§"/>
            </a:pPr>
            <a:r>
              <a:rPr lang="en-US" sz="2200" dirty="0" smtClean="0">
                <a:latin typeface="Verdana" pitchFamily="34" charset="0"/>
              </a:rPr>
              <a:t>As soon as a claim is reported, the claims handler checks as to whether the cover was in force at the time of loss and whether the peril is covered under the policy.</a:t>
            </a:r>
          </a:p>
          <a:p>
            <a:pPr marL="341313" indent="-341313" algn="just">
              <a:spcBef>
                <a:spcPts val="1800"/>
              </a:spcBef>
              <a:spcAft>
                <a:spcPts val="600"/>
              </a:spcAft>
              <a:buFont typeface="Wingdings" pitchFamily="2" charset="2"/>
              <a:buChar char="§"/>
            </a:pPr>
            <a:r>
              <a:rPr lang="en-US" sz="2200" dirty="0" smtClean="0">
                <a:latin typeface="Verdana" pitchFamily="34" charset="0"/>
              </a:rPr>
              <a:t>A surveyor is appointed who visits the spot, does the assessment and submits the report.</a:t>
            </a:r>
          </a:p>
          <a:p>
            <a:pPr marL="341313" indent="-341313" algn="just">
              <a:spcBef>
                <a:spcPts val="1800"/>
              </a:spcBef>
              <a:spcAft>
                <a:spcPts val="600"/>
              </a:spcAft>
              <a:buFont typeface="Wingdings" pitchFamily="2" charset="2"/>
              <a:buChar char="§"/>
            </a:pPr>
            <a:r>
              <a:rPr lang="en-US" sz="2200" dirty="0" smtClean="0">
                <a:latin typeface="Verdana" pitchFamily="34" charset="0"/>
              </a:rPr>
              <a:t>The claims handler examines the report, calls for relevant supporting documents.</a:t>
            </a:r>
          </a:p>
          <a:p>
            <a:pPr marL="341313" indent="-341313" algn="just">
              <a:spcBef>
                <a:spcPts val="1800"/>
              </a:spcBef>
              <a:spcAft>
                <a:spcPts val="600"/>
              </a:spcAft>
              <a:buFont typeface="Wingdings" pitchFamily="2" charset="2"/>
              <a:buChar char="§"/>
            </a:pPr>
            <a:r>
              <a:rPr lang="en-US" sz="2200" dirty="0" smtClean="0">
                <a:latin typeface="Verdana" pitchFamily="34" charset="0"/>
              </a:rPr>
              <a:t>On receipt of survey report and documents, the same are examined. </a:t>
            </a:r>
          </a:p>
          <a:p>
            <a:pPr marL="341313" indent="-341313" algn="just">
              <a:spcBef>
                <a:spcPts val="1800"/>
              </a:spcBef>
              <a:spcAft>
                <a:spcPts val="600"/>
              </a:spcAft>
              <a:buFont typeface="Wingdings" pitchFamily="2" charset="2"/>
              <a:buChar char="§"/>
            </a:pPr>
            <a:r>
              <a:rPr lang="en-US" sz="2200" dirty="0" smtClean="0">
                <a:latin typeface="Verdana" pitchFamily="34" charset="0"/>
              </a:rPr>
              <a:t>The claim file is processed and settlement is offered.</a:t>
            </a: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TRADITIONAL CLAIMS HANDLING</a:t>
            </a:r>
            <a:endParaRPr lang="en-US" sz="2400" dirty="0">
              <a:solidFill>
                <a:srgbClr val="CC0033"/>
              </a:solidFill>
              <a:latin typeface="Verdana" pitchFamily="34" charset="0"/>
            </a:endParaRPr>
          </a:p>
        </p:txBody>
      </p:sp>
    </p:spTree>
    <p:custDataLst>
      <p:tags r:id="rId1"/>
    </p:custData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233181"/>
          </a:xfrm>
          <a:prstGeom prst="rect">
            <a:avLst/>
          </a:prstGeom>
          <a:noFill/>
          <a:ln w="9525">
            <a:noFill/>
            <a:miter lim="800000"/>
            <a:headEnd/>
            <a:tailEnd/>
          </a:ln>
          <a:effectLst/>
        </p:spPr>
        <p:txBody>
          <a:bodyPr lIns="0" tIns="0" rIns="0" bIns="0"/>
          <a:lstStyle/>
          <a:p>
            <a:pPr marL="341313" indent="-341313" algn="just">
              <a:spcAft>
                <a:spcPts val="600"/>
              </a:spcAft>
              <a:buFont typeface="Wingdings" pitchFamily="2" charset="2"/>
              <a:buChar char="§"/>
            </a:pPr>
            <a:r>
              <a:rPr lang="en-US" sz="2200" b="1" dirty="0" smtClean="0">
                <a:latin typeface="Verdana" pitchFamily="34" charset="0"/>
              </a:rPr>
              <a:t>Risk inspection</a:t>
            </a:r>
            <a:r>
              <a:rPr lang="en-US" sz="2200" dirty="0" smtClean="0">
                <a:latin typeface="Verdana" pitchFamily="34" charset="0"/>
              </a:rPr>
              <a:t>:</a:t>
            </a:r>
          </a:p>
          <a:p>
            <a:pPr marL="341313" indent="-341313" algn="just">
              <a:spcAft>
                <a:spcPts val="600"/>
              </a:spcAft>
              <a:buNone/>
            </a:pPr>
            <a:r>
              <a:rPr lang="en-US" sz="2200" dirty="0" smtClean="0">
                <a:latin typeface="Verdana" pitchFamily="34" charset="0"/>
              </a:rPr>
              <a:t>	Risk Inspection is also a part of Claims Management</a:t>
            </a:r>
          </a:p>
          <a:p>
            <a:pPr marL="341313" indent="-341313" algn="just">
              <a:spcAft>
                <a:spcPts val="600"/>
              </a:spcAft>
              <a:buFont typeface="Wingdings" pitchFamily="2" charset="2"/>
              <a:buChar char="§"/>
            </a:pPr>
            <a:r>
              <a:rPr lang="en-US" sz="2200" b="1" dirty="0" smtClean="0">
                <a:latin typeface="Verdana" pitchFamily="34" charset="0"/>
              </a:rPr>
              <a:t>Effective Guidance</a:t>
            </a:r>
            <a:r>
              <a:rPr lang="en-US" sz="2200" dirty="0" smtClean="0">
                <a:latin typeface="Verdana" pitchFamily="34" charset="0"/>
              </a:rPr>
              <a:t>:</a:t>
            </a:r>
          </a:p>
          <a:p>
            <a:pPr marL="341313" indent="-341313" algn="just">
              <a:spcAft>
                <a:spcPts val="600"/>
              </a:spcAft>
              <a:buNone/>
            </a:pPr>
            <a:r>
              <a:rPr lang="en-US" sz="2200" dirty="0" smtClean="0">
                <a:latin typeface="Verdana" pitchFamily="34" charset="0"/>
              </a:rPr>
              <a:t>	It is of utmost importance that the client is made aware in very clear terms about what exactly is covered and what is not </a:t>
            </a:r>
            <a:endParaRPr lang="en-US" sz="2200" i="1" dirty="0" smtClean="0">
              <a:latin typeface="Verdana" pitchFamily="34" charset="0"/>
            </a:endParaRPr>
          </a:p>
          <a:p>
            <a:pPr marL="341313" indent="-341313" algn="just">
              <a:spcAft>
                <a:spcPts val="600"/>
              </a:spcAft>
              <a:buFont typeface="Wingdings" pitchFamily="2" charset="2"/>
              <a:buChar char="§"/>
            </a:pPr>
            <a:r>
              <a:rPr lang="en-US" sz="2200" b="1" dirty="0" smtClean="0">
                <a:latin typeface="Verdana" pitchFamily="34" charset="0"/>
              </a:rPr>
              <a:t>Adequate Reserving:</a:t>
            </a:r>
          </a:p>
          <a:p>
            <a:pPr marL="341313" indent="-341313" algn="just">
              <a:spcAft>
                <a:spcPts val="600"/>
              </a:spcAft>
              <a:buNone/>
            </a:pPr>
            <a:r>
              <a:rPr lang="en-US" sz="2200" dirty="0" smtClean="0">
                <a:latin typeface="Verdana" pitchFamily="34" charset="0"/>
              </a:rPr>
              <a:t>	Adequacy of claims reserving is important for any insurance company to meet its claim obligation</a:t>
            </a:r>
            <a:endParaRPr lang="en-US" sz="2200" b="1" dirty="0" smtClean="0">
              <a:latin typeface="Verdana" pitchFamily="34" charset="0"/>
            </a:endParaRPr>
          </a:p>
          <a:p>
            <a:pPr marL="341313" indent="-341313" algn="just">
              <a:spcBef>
                <a:spcPts val="1800"/>
              </a:spcBef>
              <a:spcAft>
                <a:spcPts val="600"/>
              </a:spcAft>
            </a:pPr>
            <a:endParaRPr lang="en-US" sz="2200" dirty="0" smtClean="0">
              <a:latin typeface="Verdana" pitchFamily="34" charset="0"/>
            </a:endParaRP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CLAIMS MANAGEMENT </a:t>
            </a:r>
            <a:br>
              <a:rPr lang="en-US" sz="2400" dirty="0" smtClean="0">
                <a:solidFill>
                  <a:srgbClr val="CC0033"/>
                </a:solidFill>
                <a:latin typeface="Verdana" pitchFamily="34" charset="0"/>
              </a:rPr>
            </a:br>
            <a:r>
              <a:rPr lang="en-US" sz="2400" dirty="0" smtClean="0">
                <a:solidFill>
                  <a:srgbClr val="CC0033"/>
                </a:solidFill>
                <a:latin typeface="Verdana" pitchFamily="34" charset="0"/>
              </a:rPr>
              <a:t>STEPS- VIEWPOINT </a:t>
            </a:r>
            <a:endParaRPr lang="en-US" sz="2400" dirty="0">
              <a:solidFill>
                <a:srgbClr val="CC0033"/>
              </a:solidFill>
              <a:latin typeface="Verdana" pitchFamily="34" charset="0"/>
            </a:endParaRPr>
          </a:p>
        </p:txBody>
      </p:sp>
      <p:pic>
        <p:nvPicPr>
          <p:cNvPr id="4" name="Picture 2"/>
          <p:cNvPicPr>
            <a:picLocks noChangeAspect="1" noChangeArrowheads="1"/>
          </p:cNvPicPr>
          <p:nvPr/>
        </p:nvPicPr>
        <p:blipFill>
          <a:blip r:embed="rId4" cstate="screen"/>
          <a:srcRect/>
          <a:stretch>
            <a:fillRect/>
          </a:stretch>
        </p:blipFill>
        <p:spPr bwMode="auto">
          <a:xfrm>
            <a:off x="6339380" y="222913"/>
            <a:ext cx="2667000" cy="1438275"/>
          </a:xfrm>
          <a:prstGeom prst="rect">
            <a:avLst/>
          </a:prstGeom>
          <a:noFill/>
          <a:ln w="9525">
            <a:noFill/>
            <a:miter lim="800000"/>
            <a:headEnd/>
            <a:tailEnd/>
          </a:ln>
          <a:effectLst/>
        </p:spPr>
      </p:pic>
    </p:spTree>
    <p:custDataLst>
      <p:tags r:id="rId1"/>
    </p:custData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233181"/>
          </a:xfrm>
          <a:prstGeom prst="rect">
            <a:avLst/>
          </a:prstGeom>
          <a:noFill/>
          <a:ln w="9525">
            <a:noFill/>
            <a:miter lim="800000"/>
            <a:headEnd/>
            <a:tailEnd/>
          </a:ln>
          <a:effectLst/>
        </p:spPr>
        <p:txBody>
          <a:bodyPr lIns="0" tIns="0" rIns="0" bIns="0"/>
          <a:lstStyle/>
          <a:p>
            <a:pPr marL="341313" indent="-341313" algn="just">
              <a:spcBef>
                <a:spcPts val="1800"/>
              </a:spcBef>
              <a:spcAft>
                <a:spcPts val="0"/>
              </a:spcAft>
              <a:buFont typeface="Wingdings" pitchFamily="2" charset="2"/>
              <a:buChar char="§"/>
            </a:pPr>
            <a:r>
              <a:rPr lang="en-US" sz="2200" b="1" dirty="0" smtClean="0">
                <a:latin typeface="Verdana" pitchFamily="34" charset="0"/>
              </a:rPr>
              <a:t>Loss Adjuster:</a:t>
            </a:r>
          </a:p>
          <a:p>
            <a:pPr marL="341313" indent="-341313" algn="just">
              <a:spcBef>
                <a:spcPts val="1800"/>
              </a:spcBef>
              <a:spcAft>
                <a:spcPts val="0"/>
              </a:spcAft>
            </a:pPr>
            <a:r>
              <a:rPr lang="en-US" sz="2200" dirty="0" smtClean="0">
                <a:latin typeface="Verdana" pitchFamily="34" charset="0"/>
              </a:rPr>
              <a:t>	Relevant Selection must be done based on certain decisive factors </a:t>
            </a:r>
          </a:p>
          <a:p>
            <a:pPr marL="341313" indent="-341313" algn="just">
              <a:spcBef>
                <a:spcPts val="1800"/>
              </a:spcBef>
              <a:spcAft>
                <a:spcPts val="0"/>
              </a:spcAft>
              <a:buFont typeface="Wingdings" pitchFamily="2" charset="2"/>
              <a:buChar char="§"/>
            </a:pPr>
            <a:r>
              <a:rPr lang="en-US" sz="2200" b="1" dirty="0" smtClean="0">
                <a:latin typeface="Verdana" pitchFamily="34" charset="0"/>
              </a:rPr>
              <a:t>Time is of the Essence:</a:t>
            </a:r>
          </a:p>
          <a:p>
            <a:pPr marL="341313" indent="-341313" algn="just">
              <a:spcBef>
                <a:spcPts val="1800"/>
              </a:spcBef>
              <a:spcAft>
                <a:spcPts val="0"/>
              </a:spcAft>
            </a:pPr>
            <a:r>
              <a:rPr lang="en-US" sz="2200" dirty="0" smtClean="0">
                <a:latin typeface="Verdana" pitchFamily="34" charset="0"/>
              </a:rPr>
              <a:t>	Immediate deputation of the Loss Adjusters and prompt actions by the Claim Handlers are vital to success  </a:t>
            </a:r>
          </a:p>
          <a:p>
            <a:pPr marL="341313" indent="-341313" algn="just">
              <a:spcBef>
                <a:spcPts val="1800"/>
              </a:spcBef>
              <a:spcAft>
                <a:spcPts val="0"/>
              </a:spcAft>
              <a:buFont typeface="Wingdings" pitchFamily="2" charset="2"/>
              <a:buChar char="§"/>
            </a:pPr>
            <a:r>
              <a:rPr lang="en-US" sz="2200" b="1" dirty="0" smtClean="0">
                <a:latin typeface="Verdana" pitchFamily="34" charset="0"/>
              </a:rPr>
              <a:t>Record Retention</a:t>
            </a:r>
          </a:p>
          <a:p>
            <a:pPr marL="341313" indent="-341313" algn="just">
              <a:spcBef>
                <a:spcPts val="1800"/>
              </a:spcBef>
              <a:spcAft>
                <a:spcPts val="0"/>
              </a:spcAft>
            </a:pPr>
            <a:r>
              <a:rPr lang="en-US" sz="2200" dirty="0" smtClean="0">
                <a:latin typeface="Verdana" pitchFamily="34" charset="0"/>
              </a:rPr>
              <a:t>	The proper maintenance and unveiling (at the time of risk Inspection) of the above does not give rise to the following: </a:t>
            </a:r>
          </a:p>
          <a:p>
            <a:pPr marL="341313" indent="-341313" algn="just">
              <a:spcBef>
                <a:spcPts val="1800"/>
              </a:spcBef>
              <a:spcAft>
                <a:spcPts val="0"/>
              </a:spcAft>
            </a:pPr>
            <a:r>
              <a:rPr lang="en-US" sz="2200" dirty="0" smtClean="0">
                <a:latin typeface="Verdana" pitchFamily="34" charset="0"/>
              </a:rPr>
              <a:t>	1) Average Clause 	2) Under-Insurance </a:t>
            </a: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CLAIMS MANAGEMENT</a:t>
            </a:r>
            <a:endParaRPr lang="en-US" sz="2400" dirty="0">
              <a:solidFill>
                <a:srgbClr val="CC0033"/>
              </a:solidFill>
              <a:latin typeface="Verdana" pitchFamily="34" charset="0"/>
            </a:endParaRPr>
          </a:p>
        </p:txBody>
      </p:sp>
      <p:pic>
        <p:nvPicPr>
          <p:cNvPr id="5" name="Picture 2"/>
          <p:cNvPicPr>
            <a:picLocks noChangeAspect="1" noChangeArrowheads="1"/>
          </p:cNvPicPr>
          <p:nvPr/>
        </p:nvPicPr>
        <p:blipFill>
          <a:blip r:embed="rId4" cstate="screen"/>
          <a:srcRect/>
          <a:stretch>
            <a:fillRect/>
          </a:stretch>
        </p:blipFill>
        <p:spPr bwMode="auto">
          <a:xfrm>
            <a:off x="6936474" y="80747"/>
            <a:ext cx="2057400" cy="1543050"/>
          </a:xfrm>
          <a:prstGeom prst="rect">
            <a:avLst/>
          </a:prstGeom>
          <a:noFill/>
          <a:ln w="9525">
            <a:noFill/>
            <a:miter lim="800000"/>
            <a:headEnd/>
            <a:tailEnd/>
          </a:ln>
          <a:effectLst/>
        </p:spPr>
      </p:pic>
    </p:spTree>
    <p:custDataLst>
      <p:tags r:id="rId1"/>
    </p:custData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233181"/>
          </a:xfrm>
          <a:prstGeom prst="rect">
            <a:avLst/>
          </a:prstGeom>
          <a:noFill/>
          <a:ln w="9525">
            <a:noFill/>
            <a:miter lim="800000"/>
            <a:headEnd/>
            <a:tailEnd/>
          </a:ln>
          <a:effectLst/>
        </p:spPr>
        <p:txBody>
          <a:bodyPr lIns="0" tIns="0" rIns="0" bIns="0"/>
          <a:lstStyle/>
          <a:p>
            <a:pPr algn="just">
              <a:buNone/>
            </a:pPr>
            <a:endParaRPr lang="en-US" sz="1600" dirty="0" smtClean="0">
              <a:latin typeface="Verdana" pitchFamily="34" charset="0"/>
            </a:endParaRPr>
          </a:p>
          <a:p>
            <a:pPr algn="just">
              <a:buNone/>
            </a:pPr>
            <a:endParaRPr lang="en-US" sz="1600" dirty="0" smtClean="0">
              <a:latin typeface="Verdana" pitchFamily="34" charset="0"/>
            </a:endParaRPr>
          </a:p>
          <a:p>
            <a:pPr algn="just">
              <a:buNone/>
            </a:pPr>
            <a:r>
              <a:rPr lang="en-US" sz="1600" dirty="0" smtClean="0">
                <a:latin typeface="Verdana" pitchFamily="34" charset="0"/>
              </a:rPr>
              <a:t>Salvage is very important and every precaution must be taken to safeguard it. </a:t>
            </a:r>
          </a:p>
          <a:p>
            <a:pPr algn="just">
              <a:buNone/>
            </a:pPr>
            <a:r>
              <a:rPr lang="en-US" sz="1600" dirty="0" smtClean="0">
                <a:latin typeface="Verdana" pitchFamily="34" charset="0"/>
              </a:rPr>
              <a:t>Claims handler must coordinate with the loss adjusters and the insured to effectively save the property from being at maximum loss.</a:t>
            </a:r>
          </a:p>
          <a:p>
            <a:pPr marL="341313" indent="-341313" algn="just">
              <a:spcAft>
                <a:spcPts val="300"/>
              </a:spcAft>
              <a:buFont typeface="Wingdings" pitchFamily="2" charset="2"/>
              <a:buChar char="§"/>
            </a:pPr>
            <a:r>
              <a:rPr lang="en-US" sz="1600" dirty="0" smtClean="0">
                <a:latin typeface="Verdana" pitchFamily="34" charset="0"/>
              </a:rPr>
              <a:t>All bales must be removed to a safe outside location.</a:t>
            </a:r>
          </a:p>
          <a:p>
            <a:pPr marL="341313" indent="-341313" algn="just">
              <a:spcAft>
                <a:spcPts val="300"/>
              </a:spcAft>
              <a:buFont typeface="Wingdings" pitchFamily="2" charset="2"/>
              <a:buChar char="§"/>
            </a:pPr>
            <a:r>
              <a:rPr lang="en-US" sz="1600" dirty="0" smtClean="0">
                <a:latin typeface="Verdana" pitchFamily="34" charset="0"/>
              </a:rPr>
              <a:t>Keep a </a:t>
            </a:r>
            <a:r>
              <a:rPr lang="en-US" sz="1600" b="1" dirty="0" smtClean="0">
                <a:latin typeface="Verdana" pitchFamily="34" charset="0"/>
              </a:rPr>
              <a:t>good supply of water</a:t>
            </a:r>
            <a:r>
              <a:rPr lang="en-US" sz="1600" dirty="0" smtClean="0">
                <a:latin typeface="Verdana" pitchFamily="34" charset="0"/>
              </a:rPr>
              <a:t> .</a:t>
            </a:r>
          </a:p>
          <a:p>
            <a:pPr marL="341313" indent="-341313" algn="just">
              <a:spcAft>
                <a:spcPts val="300"/>
              </a:spcAft>
              <a:buFont typeface="Wingdings" pitchFamily="2" charset="2"/>
              <a:buChar char="§"/>
            </a:pPr>
            <a:r>
              <a:rPr lang="en-US" sz="1600" b="1" dirty="0" smtClean="0">
                <a:latin typeface="Verdana" pitchFamily="34" charset="0"/>
              </a:rPr>
              <a:t>Wetting agent</a:t>
            </a:r>
            <a:r>
              <a:rPr lang="en-US" sz="1600" dirty="0" smtClean="0">
                <a:latin typeface="Verdana" pitchFamily="34" charset="0"/>
              </a:rPr>
              <a:t> must be available in a substantial quantity</a:t>
            </a:r>
          </a:p>
          <a:p>
            <a:pPr marL="341313" indent="-341313" algn="just">
              <a:spcAft>
                <a:spcPts val="300"/>
              </a:spcAft>
              <a:buFont typeface="Wingdings" pitchFamily="2" charset="2"/>
              <a:buChar char="§"/>
            </a:pPr>
            <a:r>
              <a:rPr lang="en-US" sz="1600" dirty="0" smtClean="0">
                <a:latin typeface="Verdana" pitchFamily="34" charset="0"/>
              </a:rPr>
              <a:t>The </a:t>
            </a:r>
            <a:r>
              <a:rPr lang="en-US" sz="1600" b="1" dirty="0" smtClean="0">
                <a:latin typeface="Verdana" pitchFamily="34" charset="0"/>
              </a:rPr>
              <a:t>bales not burnt must immediately</a:t>
            </a:r>
            <a:r>
              <a:rPr lang="en-US" sz="1600" dirty="0" smtClean="0">
                <a:latin typeface="Verdana" pitchFamily="34" charset="0"/>
              </a:rPr>
              <a:t> be separated one by one </a:t>
            </a:r>
            <a:r>
              <a:rPr lang="en-US" sz="1600" b="1" dirty="0" smtClean="0">
                <a:latin typeface="Verdana" pitchFamily="34" charset="0"/>
              </a:rPr>
              <a:t>without removing the bands</a:t>
            </a:r>
            <a:r>
              <a:rPr lang="en-US" sz="1600" dirty="0" smtClean="0">
                <a:latin typeface="Verdana" pitchFamily="34" charset="0"/>
              </a:rPr>
              <a:t> or wires which in turn exposes more lint to the fire and threatens the loss of entire bale. </a:t>
            </a:r>
          </a:p>
          <a:p>
            <a:pPr marL="341313" indent="-341313" algn="just">
              <a:spcAft>
                <a:spcPts val="300"/>
              </a:spcAft>
              <a:buFont typeface="Wingdings" pitchFamily="2" charset="2"/>
              <a:buChar char="§"/>
            </a:pPr>
            <a:r>
              <a:rPr lang="en-US" sz="1600" b="1" dirty="0" smtClean="0">
                <a:latin typeface="Verdana" pitchFamily="34" charset="0"/>
              </a:rPr>
              <a:t>Salvaging</a:t>
            </a:r>
            <a:r>
              <a:rPr lang="en-US" sz="1600" dirty="0" smtClean="0">
                <a:latin typeface="Verdana" pitchFamily="34" charset="0"/>
              </a:rPr>
              <a:t> </a:t>
            </a:r>
            <a:r>
              <a:rPr lang="en-US" sz="1600" b="1" dirty="0" smtClean="0">
                <a:latin typeface="Verdana" pitchFamily="34" charset="0"/>
              </a:rPr>
              <a:t>crew</a:t>
            </a:r>
            <a:r>
              <a:rPr lang="en-US" sz="1600" dirty="0" smtClean="0">
                <a:latin typeface="Verdana" pitchFamily="34" charset="0"/>
              </a:rPr>
              <a:t> should be ready to move the cotton out of the involved sheds as rapidly as possible.</a:t>
            </a:r>
          </a:p>
          <a:p>
            <a:pPr marL="341313" indent="-341313" algn="just">
              <a:spcAft>
                <a:spcPts val="300"/>
              </a:spcAft>
              <a:buFont typeface="Wingdings" pitchFamily="2" charset="2"/>
              <a:buChar char="§"/>
            </a:pPr>
            <a:r>
              <a:rPr lang="en-US" sz="1600" dirty="0" smtClean="0">
                <a:latin typeface="Verdana" pitchFamily="34" charset="0"/>
              </a:rPr>
              <a:t>The </a:t>
            </a:r>
            <a:r>
              <a:rPr lang="en-US" sz="1600" b="1" dirty="0" smtClean="0">
                <a:latin typeface="Verdana" pitchFamily="34" charset="0"/>
              </a:rPr>
              <a:t>path</a:t>
            </a:r>
            <a:r>
              <a:rPr lang="en-US" sz="1600" dirty="0" smtClean="0">
                <a:latin typeface="Verdana" pitchFamily="34" charset="0"/>
              </a:rPr>
              <a:t> on which the bales are removed must be monitored carefully and a hole or a dig must be made in two or three instances so that a </a:t>
            </a:r>
            <a:r>
              <a:rPr lang="en-US" sz="1600" b="1" dirty="0" smtClean="0">
                <a:latin typeface="Verdana" pitchFamily="34" charset="0"/>
              </a:rPr>
              <a:t>fire path </a:t>
            </a:r>
            <a:r>
              <a:rPr lang="en-US" sz="1600" dirty="0" smtClean="0">
                <a:latin typeface="Verdana" pitchFamily="34" charset="0"/>
              </a:rPr>
              <a:t>cannot be made .</a:t>
            </a:r>
            <a:endParaRPr lang="en-US" sz="1600" b="1" dirty="0" smtClean="0">
              <a:latin typeface="Verdana" pitchFamily="34" charset="0"/>
            </a:endParaRP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CLAIMS MANAGEMENT</a:t>
            </a:r>
            <a:br>
              <a:rPr lang="en-US" sz="2400" dirty="0" smtClean="0">
                <a:solidFill>
                  <a:srgbClr val="CC0033"/>
                </a:solidFill>
                <a:latin typeface="Verdana" pitchFamily="34" charset="0"/>
              </a:rPr>
            </a:br>
            <a:r>
              <a:rPr lang="en-US" sz="2400" dirty="0" smtClean="0">
                <a:solidFill>
                  <a:srgbClr val="CC0033"/>
                </a:solidFill>
                <a:latin typeface="Verdana" pitchFamily="34" charset="0"/>
              </a:rPr>
              <a:t>SALVAGE HANDLING</a:t>
            </a:r>
            <a:endParaRPr lang="en-US" sz="2400" dirty="0">
              <a:solidFill>
                <a:srgbClr val="CC0033"/>
              </a:solidFill>
              <a:latin typeface="Verdana" pitchFamily="34" charset="0"/>
            </a:endParaRPr>
          </a:p>
        </p:txBody>
      </p:sp>
      <p:pic>
        <p:nvPicPr>
          <p:cNvPr id="5" name="Picture 2"/>
          <p:cNvPicPr>
            <a:picLocks noChangeAspect="1" noChangeArrowheads="1"/>
          </p:cNvPicPr>
          <p:nvPr/>
        </p:nvPicPr>
        <p:blipFill>
          <a:blip r:embed="rId4" cstate="screen"/>
          <a:srcRect/>
          <a:stretch>
            <a:fillRect/>
          </a:stretch>
        </p:blipFill>
        <p:spPr bwMode="auto">
          <a:xfrm>
            <a:off x="6698776" y="166048"/>
            <a:ext cx="2621528" cy="1570383"/>
          </a:xfrm>
          <a:prstGeom prst="rect">
            <a:avLst/>
          </a:prstGeom>
          <a:noFill/>
          <a:ln w="9525">
            <a:solidFill>
              <a:schemeClr val="tx1"/>
            </a:solidFill>
            <a:miter lim="800000"/>
            <a:headEnd/>
            <a:tailEnd/>
          </a:ln>
          <a:effectLst/>
        </p:spPr>
      </p:pic>
    </p:spTree>
    <p:custDataLst>
      <p:tags r:id="rId1"/>
    </p:custData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233181"/>
          </a:xfrm>
          <a:prstGeom prst="rect">
            <a:avLst/>
          </a:prstGeom>
          <a:noFill/>
          <a:ln w="9525">
            <a:noFill/>
            <a:miter lim="800000"/>
            <a:headEnd/>
            <a:tailEnd/>
          </a:ln>
          <a:effectLst/>
        </p:spPr>
        <p:txBody>
          <a:bodyPr lIns="0" tIns="0" rIns="0" bIns="0"/>
          <a:lstStyle/>
          <a:p>
            <a:pPr algn="just">
              <a:buNone/>
            </a:pPr>
            <a:endParaRPr lang="en-US" sz="1600" dirty="0" smtClean="0"/>
          </a:p>
          <a:p>
            <a:pPr algn="just">
              <a:buNone/>
            </a:pPr>
            <a:endParaRPr lang="en-US" sz="1600" dirty="0" smtClean="0"/>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SALVAGE MANAGEMENT</a:t>
            </a:r>
            <a:endParaRPr lang="en-US" sz="2400" dirty="0">
              <a:solidFill>
                <a:srgbClr val="CC0033"/>
              </a:solidFill>
              <a:latin typeface="Verdana" pitchFamily="34" charset="0"/>
            </a:endParaRPr>
          </a:p>
        </p:txBody>
      </p:sp>
      <p:pic>
        <p:nvPicPr>
          <p:cNvPr id="7" name="Picture 2"/>
          <p:cNvPicPr>
            <a:picLocks noChangeAspect="1" noChangeArrowheads="1"/>
          </p:cNvPicPr>
          <p:nvPr/>
        </p:nvPicPr>
        <p:blipFill>
          <a:blip r:embed="rId4" cstate="screen"/>
          <a:srcRect/>
          <a:stretch>
            <a:fillRect/>
          </a:stretch>
        </p:blipFill>
        <p:spPr bwMode="auto">
          <a:xfrm>
            <a:off x="1353401" y="1354540"/>
            <a:ext cx="2971800" cy="2228850"/>
          </a:xfrm>
          <a:prstGeom prst="rect">
            <a:avLst/>
          </a:prstGeom>
          <a:noFill/>
          <a:ln w="9525">
            <a:solidFill>
              <a:schemeClr val="tx1"/>
            </a:solidFill>
            <a:miter lim="800000"/>
            <a:headEnd/>
            <a:tailEnd/>
          </a:ln>
          <a:effectLst/>
        </p:spPr>
      </p:pic>
      <p:pic>
        <p:nvPicPr>
          <p:cNvPr id="8" name="Picture 3"/>
          <p:cNvPicPr>
            <a:picLocks noChangeAspect="1" noChangeArrowheads="1"/>
          </p:cNvPicPr>
          <p:nvPr/>
        </p:nvPicPr>
        <p:blipFill>
          <a:blip r:embed="rId5" cstate="screen"/>
          <a:srcRect/>
          <a:stretch>
            <a:fillRect/>
          </a:stretch>
        </p:blipFill>
        <p:spPr bwMode="auto">
          <a:xfrm>
            <a:off x="1359089" y="3792940"/>
            <a:ext cx="2946400" cy="2209800"/>
          </a:xfrm>
          <a:prstGeom prst="rect">
            <a:avLst/>
          </a:prstGeom>
          <a:noFill/>
          <a:ln w="9525">
            <a:solidFill>
              <a:schemeClr val="tx1"/>
            </a:solidFill>
            <a:miter lim="800000"/>
            <a:headEnd/>
            <a:tailEnd/>
          </a:ln>
          <a:effectLst/>
        </p:spPr>
      </p:pic>
      <p:pic>
        <p:nvPicPr>
          <p:cNvPr id="9" name="Picture 4"/>
          <p:cNvPicPr>
            <a:picLocks noChangeAspect="1" noChangeArrowheads="1"/>
          </p:cNvPicPr>
          <p:nvPr/>
        </p:nvPicPr>
        <p:blipFill>
          <a:blip r:embed="rId6" cstate="screen"/>
          <a:srcRect/>
          <a:stretch>
            <a:fillRect/>
          </a:stretch>
        </p:blipFill>
        <p:spPr bwMode="auto">
          <a:xfrm>
            <a:off x="5051945" y="1278340"/>
            <a:ext cx="2895600" cy="2171700"/>
          </a:xfrm>
          <a:prstGeom prst="rect">
            <a:avLst/>
          </a:prstGeom>
          <a:noFill/>
          <a:ln w="9525">
            <a:solidFill>
              <a:schemeClr val="tx1"/>
            </a:solidFill>
            <a:miter lim="800000"/>
            <a:headEnd/>
            <a:tailEnd/>
          </a:ln>
          <a:effectLst/>
        </p:spPr>
      </p:pic>
      <p:pic>
        <p:nvPicPr>
          <p:cNvPr id="10" name="Picture 5"/>
          <p:cNvPicPr>
            <a:picLocks noChangeAspect="1" noChangeArrowheads="1"/>
          </p:cNvPicPr>
          <p:nvPr/>
        </p:nvPicPr>
        <p:blipFill>
          <a:blip r:embed="rId7" cstate="screen"/>
          <a:srcRect/>
          <a:stretch>
            <a:fillRect/>
          </a:stretch>
        </p:blipFill>
        <p:spPr bwMode="auto">
          <a:xfrm>
            <a:off x="5016689" y="3716740"/>
            <a:ext cx="2971800" cy="2228850"/>
          </a:xfrm>
          <a:prstGeom prst="rect">
            <a:avLst/>
          </a:prstGeom>
          <a:noFill/>
          <a:ln w="9525">
            <a:solidFill>
              <a:schemeClr val="tx1"/>
            </a:solidFill>
            <a:miter lim="800000"/>
            <a:headEnd/>
            <a:tailEnd/>
          </a:ln>
          <a:effectLst/>
        </p:spPr>
      </p:pic>
    </p:spTree>
    <p:custDataLst>
      <p:tags r:id="rId1"/>
    </p:custData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233181"/>
          </a:xfrm>
          <a:prstGeom prst="rect">
            <a:avLst/>
          </a:prstGeom>
          <a:noFill/>
          <a:ln w="9525">
            <a:noFill/>
            <a:miter lim="800000"/>
            <a:headEnd/>
            <a:tailEnd/>
          </a:ln>
          <a:effectLst/>
        </p:spPr>
        <p:txBody>
          <a:bodyPr lIns="0" tIns="0" rIns="0" bIns="0"/>
          <a:lstStyle/>
          <a:p>
            <a:pPr marL="341313" indent="-341313" algn="just">
              <a:buFont typeface="Wingdings" pitchFamily="2" charset="2"/>
              <a:buChar char="§"/>
            </a:pPr>
            <a:r>
              <a:rPr lang="en-US" sz="2000" dirty="0" smtClean="0">
                <a:latin typeface="Verdana" pitchFamily="34" charset="0"/>
              </a:rPr>
              <a:t>The losses involving inventory or stock such as Grey Cloth, Yarn etc requires efficient and timely coordination of the claims manager with the loss adjusters &amp; client for salvage purpose because of the fact that these items if are in prolonged contact with the water can be devastated completely. </a:t>
            </a:r>
          </a:p>
          <a:p>
            <a:pPr marL="341313" indent="-341313" algn="just"/>
            <a:r>
              <a:rPr lang="en-US" sz="2000" dirty="0" smtClean="0">
                <a:latin typeface="Verdana" pitchFamily="34" charset="0"/>
              </a:rPr>
              <a:t>	Hence, immediate action must be taken to cater for the same and the items are then handed over to the highest bidder to ensure maximum recovery i.e. Loss Minimization</a:t>
            </a:r>
          </a:p>
          <a:p>
            <a:pPr marL="341313" indent="-341313" algn="just">
              <a:buFont typeface="Wingdings" pitchFamily="2" charset="2"/>
              <a:buChar char="§"/>
            </a:pPr>
            <a:r>
              <a:rPr lang="en-US" sz="2000" dirty="0" smtClean="0">
                <a:latin typeface="Verdana" pitchFamily="34" charset="0"/>
              </a:rPr>
              <a:t>The claims handler simply cannot waste time in making a decision and wait for the bids from salvage dealers, as doing so may deteriorate the goods to considerable extent with every hour passing by.</a:t>
            </a:r>
          </a:p>
          <a:p>
            <a:pPr marL="341313" indent="-341313" algn="just">
              <a:buFont typeface="Wingdings" pitchFamily="2" charset="2"/>
              <a:buChar char="§"/>
            </a:pPr>
            <a:r>
              <a:rPr lang="en-US" sz="2000" dirty="0" smtClean="0">
                <a:latin typeface="Verdana" pitchFamily="34" charset="0"/>
              </a:rPr>
              <a:t>If the Insurers and Loss Adjusters sincerely make a joint effort then, salvage at times, been sold while the fire has not even been fully controlled.</a:t>
            </a:r>
          </a:p>
          <a:p>
            <a:pPr algn="just">
              <a:buNone/>
            </a:pPr>
            <a:endParaRPr lang="en-US" sz="2000" dirty="0" smtClean="0">
              <a:latin typeface="Verdana" pitchFamily="34" charset="0"/>
            </a:endParaRP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CLAIMS MANAGEMENT SALVAGE HANDLING</a:t>
            </a:r>
            <a:br>
              <a:rPr lang="en-US" sz="2400" dirty="0" smtClean="0">
                <a:solidFill>
                  <a:srgbClr val="CC0033"/>
                </a:solidFill>
                <a:latin typeface="Verdana" pitchFamily="34" charset="0"/>
              </a:rPr>
            </a:br>
            <a:r>
              <a:rPr lang="en-US" sz="2400" dirty="0" smtClean="0">
                <a:solidFill>
                  <a:srgbClr val="CC0033"/>
                </a:solidFill>
                <a:latin typeface="Verdana" pitchFamily="34" charset="0"/>
              </a:rPr>
              <a:t>CONT……</a:t>
            </a:r>
            <a:endParaRPr lang="en-US" sz="2400" dirty="0">
              <a:solidFill>
                <a:srgbClr val="CC0033"/>
              </a:solidFill>
              <a:latin typeface="Verdana" pitchFamily="34" charset="0"/>
            </a:endParaRPr>
          </a:p>
        </p:txBody>
      </p:sp>
    </p:spTree>
    <p:custDataLst>
      <p:tags r:id="rId1"/>
    </p:custData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2882" name="Rectangle 2"/>
          <p:cNvSpPr>
            <a:spLocks noChangeArrowheads="1"/>
          </p:cNvSpPr>
          <p:nvPr>
            <p:custDataLst>
              <p:tags r:id="rId2"/>
            </p:custDataLst>
          </p:nvPr>
        </p:nvSpPr>
        <p:spPr bwMode="ltGray">
          <a:xfrm>
            <a:off x="-1588" y="2054225"/>
            <a:ext cx="9602788" cy="2741613"/>
          </a:xfrm>
          <a:prstGeom prst="rect">
            <a:avLst/>
          </a:prstGeom>
          <a:solidFill>
            <a:srgbClr val="CC0033"/>
          </a:solidFill>
          <a:ln w="9525">
            <a:noFill/>
            <a:miter lim="800000"/>
            <a:headEnd/>
            <a:tailEnd/>
          </a:ln>
          <a:effectLst/>
        </p:spPr>
        <p:txBody>
          <a:bodyPr wrap="none" lIns="90736" tIns="45368" rIns="90736" bIns="45368" anchor="ctr"/>
          <a:lstStyle/>
          <a:p>
            <a:pPr defTabSz="908050">
              <a:spcBef>
                <a:spcPct val="0"/>
              </a:spcBef>
            </a:pPr>
            <a:r>
              <a:rPr lang="en-US" altLang="zh-CN" sz="2400" dirty="0" smtClean="0">
                <a:solidFill>
                  <a:schemeClr val="bg1"/>
                </a:solidFill>
                <a:latin typeface="Verdana" pitchFamily="34" charset="0"/>
                <a:ea typeface="宋体" pitchFamily="2" charset="-122"/>
              </a:rPr>
              <a:t>CLAIMS MANAGEMENT IS AN ART NOT A SCIENCE</a:t>
            </a:r>
          </a:p>
          <a:p>
            <a:pPr defTabSz="908050">
              <a:spcBef>
                <a:spcPct val="0"/>
              </a:spcBef>
            </a:pPr>
            <a:endParaRPr lang="en-US" altLang="zh-CN" sz="2400" dirty="0" smtClean="0">
              <a:solidFill>
                <a:schemeClr val="bg1"/>
              </a:solidFill>
              <a:latin typeface="Verdana" pitchFamily="34" charset="0"/>
              <a:ea typeface="宋体" pitchFamily="2" charset="-122"/>
            </a:endParaRPr>
          </a:p>
          <a:p>
            <a:pPr defTabSz="908050">
              <a:spcBef>
                <a:spcPct val="0"/>
              </a:spcBef>
            </a:pPr>
            <a:r>
              <a:rPr lang="en-US" sz="2400" dirty="0" smtClean="0">
                <a:solidFill>
                  <a:schemeClr val="bg1"/>
                </a:solidFill>
                <a:latin typeface="Verdana" pitchFamily="34" charset="0"/>
              </a:rPr>
              <a:t>THANKS &amp; BEST REGARDS!!!</a:t>
            </a:r>
            <a:endParaRPr lang="en-GB" altLang="zh-CN" sz="2400" dirty="0">
              <a:solidFill>
                <a:schemeClr val="bg1"/>
              </a:solidFill>
              <a:latin typeface="Verdana" pitchFamily="34" charset="0"/>
              <a:ea typeface="宋体" pitchFamily="2" charset="-122"/>
            </a:endParaRPr>
          </a:p>
        </p:txBody>
      </p:sp>
      <p:sp>
        <p:nvSpPr>
          <p:cNvPr id="762883" name="MMCRegStmt"/>
          <p:cNvSpPr>
            <a:spLocks noChangeArrowheads="1"/>
          </p:cNvSpPr>
          <p:nvPr>
            <p:custDataLst>
              <p:tags r:id="rId3"/>
            </p:custDataLst>
          </p:nvPr>
        </p:nvSpPr>
        <p:spPr bwMode="auto">
          <a:xfrm>
            <a:off x="3709988" y="6203950"/>
            <a:ext cx="5527675" cy="241300"/>
          </a:xfrm>
          <a:prstGeom prst="rect">
            <a:avLst/>
          </a:prstGeom>
          <a:noFill/>
          <a:ln w="9525">
            <a:noFill/>
            <a:miter lim="800000"/>
            <a:headEnd/>
            <a:tailEnd/>
          </a:ln>
          <a:effectLst/>
        </p:spPr>
        <p:txBody>
          <a:bodyPr lIns="0" tIns="0" rIns="0" bIns="0" anchor="b"/>
          <a:lstStyle/>
          <a:p>
            <a:pPr algn="r">
              <a:spcBef>
                <a:spcPct val="0"/>
              </a:spcBef>
            </a:pPr>
            <a:endParaRPr lang="en-GB" altLang="zh-CN" sz="1000" dirty="0">
              <a:solidFill>
                <a:srgbClr val="9F9F9F"/>
              </a:solidFill>
              <a:ea typeface="宋体" pitchFamily="2" charset="-122"/>
            </a:endParaRPr>
          </a:p>
        </p:txBody>
      </p:sp>
    </p:spTree>
    <p:custDataLst>
      <p:tags r:id="rId1"/>
    </p:custData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233181"/>
          </a:xfrm>
          <a:prstGeom prst="rect">
            <a:avLst/>
          </a:prstGeom>
          <a:noFill/>
          <a:ln w="9525">
            <a:noFill/>
            <a:miter lim="800000"/>
            <a:headEnd/>
            <a:tailEnd/>
          </a:ln>
          <a:effectLst/>
        </p:spPr>
        <p:txBody>
          <a:bodyPr lIns="0" tIns="0" rIns="0" bIns="0"/>
          <a:lstStyle/>
          <a:p>
            <a:pPr marL="342900" lvl="1" indent="-342900" algn="l">
              <a:spcBef>
                <a:spcPts val="1400"/>
              </a:spcBef>
              <a:buFont typeface="Wingdings" pitchFamily="2" charset="2"/>
              <a:buChar char="§"/>
            </a:pPr>
            <a:endParaRPr lang="en-US" sz="2200" dirty="0" smtClean="0">
              <a:latin typeface="Verdana" pitchFamily="34" charset="0"/>
            </a:endParaRPr>
          </a:p>
          <a:p>
            <a:pPr marL="342900" lvl="1" indent="-342900" algn="l">
              <a:spcBef>
                <a:spcPts val="1400"/>
              </a:spcBef>
              <a:buFont typeface="Wingdings" pitchFamily="2" charset="2"/>
              <a:buChar char="§"/>
            </a:pPr>
            <a:r>
              <a:rPr lang="en-US" sz="2200" dirty="0" smtClean="0">
                <a:latin typeface="Verdana" pitchFamily="34" charset="0"/>
              </a:rPr>
              <a:t>Textile sector plays a pivotal position in the exports of Pakistan</a:t>
            </a:r>
          </a:p>
          <a:p>
            <a:pPr marL="342900" lvl="1" indent="-342900" algn="l">
              <a:spcBef>
                <a:spcPts val="1400"/>
              </a:spcBef>
              <a:buFont typeface="Wingdings" pitchFamily="2" charset="2"/>
              <a:buChar char="§"/>
            </a:pPr>
            <a:r>
              <a:rPr lang="en-US" sz="2200" dirty="0" smtClean="0">
                <a:latin typeface="Verdana" pitchFamily="34" charset="0"/>
              </a:rPr>
              <a:t>Pakistan is the 8th largest exporter of textile products.</a:t>
            </a:r>
          </a:p>
          <a:p>
            <a:pPr marL="342900" lvl="1" indent="-342900" algn="l">
              <a:spcBef>
                <a:spcPts val="1400"/>
              </a:spcBef>
              <a:buFont typeface="Wingdings" pitchFamily="2" charset="2"/>
              <a:buChar char="§"/>
            </a:pPr>
            <a:r>
              <a:rPr lang="en-US" sz="2200" dirty="0" smtClean="0">
                <a:latin typeface="Verdana" pitchFamily="34" charset="0"/>
              </a:rPr>
              <a:t>World Textile Growth Rate is 2.5 percent per annum</a:t>
            </a:r>
          </a:p>
          <a:p>
            <a:pPr marL="342900" lvl="1" indent="-342900" algn="l">
              <a:spcBef>
                <a:spcPts val="1400"/>
              </a:spcBef>
              <a:buFont typeface="Wingdings" pitchFamily="2" charset="2"/>
              <a:buChar char="§"/>
            </a:pPr>
            <a:r>
              <a:rPr lang="en-US" sz="2200" dirty="0" smtClean="0">
                <a:latin typeface="Verdana" pitchFamily="34" charset="0"/>
              </a:rPr>
              <a:t>Pakistan’s Global Share constitutes to less than one percent</a:t>
            </a:r>
          </a:p>
          <a:p>
            <a:pPr marL="342900" lvl="1" indent="-342900" algn="l">
              <a:spcBef>
                <a:spcPts val="1400"/>
              </a:spcBef>
              <a:buFont typeface="Wingdings" pitchFamily="2" charset="2"/>
              <a:buChar char="§"/>
            </a:pPr>
            <a:r>
              <a:rPr lang="en-US" sz="2200" dirty="0" smtClean="0">
                <a:latin typeface="Verdana" pitchFamily="34" charset="0"/>
              </a:rPr>
              <a:t>Pakistan has at present:    	</a:t>
            </a:r>
          </a:p>
          <a:p>
            <a:pPr marL="800100" lvl="2" indent="-342900" algn="l">
              <a:spcBef>
                <a:spcPts val="1400"/>
              </a:spcBef>
              <a:buSzPct val="80000"/>
              <a:buFont typeface="Wingdings" pitchFamily="2" charset="2"/>
              <a:buChar char="Ø"/>
            </a:pPr>
            <a:r>
              <a:rPr lang="en-US" sz="2200" dirty="0" smtClean="0">
                <a:latin typeface="Verdana" pitchFamily="34" charset="0"/>
              </a:rPr>
              <a:t>1,221 Ginning Units</a:t>
            </a:r>
          </a:p>
          <a:p>
            <a:pPr marL="800100" lvl="2" indent="-342900" algn="l">
              <a:spcBef>
                <a:spcPts val="1400"/>
              </a:spcBef>
              <a:buSzPct val="80000"/>
              <a:buFont typeface="Wingdings" pitchFamily="2" charset="2"/>
              <a:buChar char="Ø"/>
            </a:pPr>
            <a:r>
              <a:rPr lang="en-US" sz="2200" dirty="0" smtClean="0">
                <a:latin typeface="Verdana" pitchFamily="34" charset="0"/>
              </a:rPr>
              <a:t>650 Spinning Units</a:t>
            </a: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TEXTILE INDUSTRY PAKISTAN</a:t>
            </a:r>
            <a:endParaRPr lang="en-US" sz="2400" dirty="0">
              <a:solidFill>
                <a:srgbClr val="CC0033"/>
              </a:solidFill>
              <a:latin typeface="Verdana" pitchFamily="34" charset="0"/>
            </a:endParaRPr>
          </a:p>
        </p:txBody>
      </p:sp>
      <p:pic>
        <p:nvPicPr>
          <p:cNvPr id="10" name="Picture 2"/>
          <p:cNvPicPr>
            <a:picLocks noChangeAspect="1" noChangeArrowheads="1"/>
          </p:cNvPicPr>
          <p:nvPr/>
        </p:nvPicPr>
        <p:blipFill>
          <a:blip r:embed="rId4" cstate="screen"/>
          <a:srcRect/>
          <a:stretch>
            <a:fillRect/>
          </a:stretch>
        </p:blipFill>
        <p:spPr bwMode="auto">
          <a:xfrm>
            <a:off x="6691954" y="222914"/>
            <a:ext cx="2301922" cy="1335595"/>
          </a:xfrm>
          <a:prstGeom prst="rect">
            <a:avLst/>
          </a:prstGeom>
          <a:noFill/>
          <a:ln w="9525">
            <a:noFill/>
            <a:miter lim="800000"/>
            <a:headEnd/>
            <a:tailEnd/>
          </a:ln>
          <a:effectLst/>
        </p:spPr>
      </p:pic>
    </p:spTree>
    <p:custDataLst>
      <p:tags r:id="rId1"/>
    </p:custData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399" y="1083212"/>
            <a:ext cx="8523839" cy="5233181"/>
          </a:xfrm>
          <a:prstGeom prst="rect">
            <a:avLst/>
          </a:prstGeom>
          <a:noFill/>
          <a:ln w="9525">
            <a:noFill/>
            <a:miter lim="800000"/>
            <a:headEnd/>
            <a:tailEnd/>
          </a:ln>
          <a:effectLst/>
        </p:spPr>
        <p:txBody>
          <a:bodyPr lIns="0" tIns="0" rIns="0" bIns="0"/>
          <a:lstStyle/>
          <a:p>
            <a:pPr algn="l" eaLnBrk="1" fontAlgn="ctr" hangingPunct="1"/>
            <a:endParaRPr lang="en-US" sz="2200" dirty="0" smtClean="0">
              <a:latin typeface="Verdana" pitchFamily="34" charset="0"/>
            </a:endParaRPr>
          </a:p>
          <a:p>
            <a:pPr algn="l" eaLnBrk="1" fontAlgn="ctr" hangingPunct="1"/>
            <a:endParaRPr lang="en-US" sz="2200" dirty="0" smtClean="0">
              <a:latin typeface="Verdana" pitchFamily="34" charset="0"/>
            </a:endParaRPr>
          </a:p>
          <a:p>
            <a:pPr algn="l" eaLnBrk="1" fontAlgn="ctr" hangingPunct="1"/>
            <a:endParaRPr lang="en-US" sz="2200" dirty="0" smtClean="0">
              <a:latin typeface="Verdana" pitchFamily="34" charset="0"/>
            </a:endParaRPr>
          </a:p>
          <a:p>
            <a:pPr algn="l" eaLnBrk="1" fontAlgn="ctr" hangingPunct="1">
              <a:spcBef>
                <a:spcPts val="2600"/>
              </a:spcBef>
            </a:pPr>
            <a:r>
              <a:rPr lang="en-US" sz="2200" dirty="0" smtClean="0">
                <a:latin typeface="Verdana" pitchFamily="34" charset="0"/>
              </a:rPr>
              <a:t>Exports			52% OF TOTAL EXPORTS</a:t>
            </a:r>
          </a:p>
          <a:p>
            <a:pPr algn="l" eaLnBrk="1" fontAlgn="ctr" hangingPunct="1">
              <a:spcBef>
                <a:spcPts val="2600"/>
              </a:spcBef>
            </a:pPr>
            <a:r>
              <a:rPr lang="en-US" sz="2200" dirty="0" smtClean="0">
                <a:latin typeface="Verdana" pitchFamily="34" charset="0"/>
              </a:rPr>
              <a:t>Manufacturing		46% OF TOTAL MANUFACTURING</a:t>
            </a:r>
          </a:p>
          <a:p>
            <a:pPr algn="l" eaLnBrk="1" fontAlgn="ctr" hangingPunct="1">
              <a:spcBef>
                <a:spcPts val="2600"/>
              </a:spcBef>
            </a:pPr>
            <a:r>
              <a:rPr lang="en-US" sz="2200" dirty="0" smtClean="0">
                <a:latin typeface="Verdana" pitchFamily="34" charset="0"/>
              </a:rPr>
              <a:t>Employment			30% OF TOTAL LABOUR FORCE 					ABOUT 15 MILLION PEOPLE</a:t>
            </a:r>
          </a:p>
          <a:p>
            <a:pPr algn="l" eaLnBrk="1" fontAlgn="ctr" hangingPunct="1">
              <a:spcBef>
                <a:spcPts val="2600"/>
              </a:spcBef>
            </a:pPr>
            <a:r>
              <a:rPr lang="en-US" sz="2200" dirty="0" smtClean="0">
                <a:latin typeface="Verdana" pitchFamily="34" charset="0"/>
              </a:rPr>
              <a:t>Gross Domestic Product	8.5% OF TOTAL GDP</a:t>
            </a:r>
          </a:p>
          <a:p>
            <a:pPr marL="342900" lvl="1" indent="-342900" algn="l">
              <a:spcBef>
                <a:spcPts val="1400"/>
              </a:spcBef>
            </a:pPr>
            <a:endParaRPr lang="en-US" sz="2200" dirty="0" smtClean="0">
              <a:latin typeface="Verdana" pitchFamily="34" charset="0"/>
            </a:endParaRPr>
          </a:p>
        </p:txBody>
      </p:sp>
      <p:sp>
        <p:nvSpPr>
          <p:cNvPr id="6" name="Title 5"/>
          <p:cNvSpPr>
            <a:spLocks noGrp="1"/>
          </p:cNvSpPr>
          <p:nvPr>
            <p:ph type="title"/>
          </p:nvPr>
        </p:nvSpPr>
        <p:spPr>
          <a:xfrm>
            <a:off x="695854" y="421924"/>
            <a:ext cx="8331217" cy="429655"/>
          </a:xfrm>
        </p:spPr>
        <p:txBody>
          <a:bodyPr anchor="ctr" anchorCtr="0"/>
          <a:lstStyle/>
          <a:p>
            <a:pPr marL="0" marR="0">
              <a:lnSpc>
                <a:spcPct val="115000"/>
              </a:lnSpc>
              <a:spcBef>
                <a:spcPts val="0"/>
              </a:spcBef>
              <a:spcAft>
                <a:spcPts val="0"/>
              </a:spcAft>
            </a:pPr>
            <a:r>
              <a:rPr lang="en-US" sz="2400" dirty="0" smtClean="0">
                <a:solidFill>
                  <a:srgbClr val="C00000"/>
                </a:solidFill>
                <a:latin typeface="Verdana"/>
                <a:ea typeface="Times New Roman"/>
                <a:cs typeface="Times New Roman"/>
              </a:rPr>
              <a:t>TEXTILE SECTOR:</a:t>
            </a:r>
            <a:endParaRPr lang="en-US" sz="2400" dirty="0">
              <a:latin typeface="Calibri"/>
              <a:ea typeface="Times New Roman"/>
              <a:cs typeface="Times New Roman"/>
            </a:endParaRPr>
          </a:p>
        </p:txBody>
      </p:sp>
      <p:pic>
        <p:nvPicPr>
          <p:cNvPr id="7" name="Picture 1"/>
          <p:cNvPicPr>
            <a:picLocks noChangeAspect="1" noChangeArrowheads="1"/>
          </p:cNvPicPr>
          <p:nvPr/>
        </p:nvPicPr>
        <p:blipFill>
          <a:blip r:embed="rId4" cstate="screen"/>
          <a:srcRect/>
          <a:stretch>
            <a:fillRect/>
          </a:stretch>
        </p:blipFill>
        <p:spPr bwMode="auto">
          <a:xfrm>
            <a:off x="5409550" y="285465"/>
            <a:ext cx="3820886" cy="1981200"/>
          </a:xfrm>
          <a:prstGeom prst="rect">
            <a:avLst/>
          </a:prstGeom>
          <a:noFill/>
          <a:ln w="9525">
            <a:solidFill>
              <a:schemeClr val="tx1"/>
            </a:solidFill>
            <a:miter lim="800000"/>
            <a:headEnd/>
            <a:tailEnd/>
          </a:ln>
          <a:effectLst/>
        </p:spPr>
      </p:pic>
    </p:spTree>
    <p:custDataLst>
      <p:tags r:id="rId1"/>
    </p:custData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399" y="1083212"/>
            <a:ext cx="8523839" cy="5233181"/>
          </a:xfrm>
          <a:prstGeom prst="rect">
            <a:avLst/>
          </a:prstGeom>
          <a:noFill/>
          <a:ln w="9525">
            <a:noFill/>
            <a:miter lim="800000"/>
            <a:headEnd/>
            <a:tailEnd/>
          </a:ln>
          <a:effectLst/>
        </p:spPr>
        <p:txBody>
          <a:bodyPr lIns="0" tIns="0" rIns="0" bIns="0"/>
          <a:lstStyle/>
          <a:p>
            <a:pPr algn="l" eaLnBrk="1" fontAlgn="ctr" hangingPunct="1"/>
            <a:endParaRPr lang="en-US" sz="2200" dirty="0" smtClean="0">
              <a:latin typeface="Verdana" pitchFamily="34" charset="0"/>
            </a:endParaRPr>
          </a:p>
          <a:p>
            <a:pPr algn="l" eaLnBrk="1" fontAlgn="ctr" hangingPunct="1"/>
            <a:endParaRPr lang="en-US" sz="2200" dirty="0" smtClean="0">
              <a:latin typeface="Verdana" pitchFamily="34" charset="0"/>
            </a:endParaRPr>
          </a:p>
          <a:p>
            <a:pPr algn="l" eaLnBrk="1" fontAlgn="ctr" hangingPunct="1"/>
            <a:endParaRPr lang="en-US" sz="2200" dirty="0" smtClean="0">
              <a:latin typeface="Verdana" pitchFamily="34" charset="0"/>
            </a:endParaRPr>
          </a:p>
          <a:p>
            <a:pPr marL="342900" lvl="1" indent="-342900" algn="l">
              <a:spcBef>
                <a:spcPts val="1400"/>
              </a:spcBef>
            </a:pPr>
            <a:endParaRPr lang="en-US" sz="2200" dirty="0" smtClean="0">
              <a:latin typeface="Verdana" pitchFamily="34" charset="0"/>
            </a:endParaRPr>
          </a:p>
        </p:txBody>
      </p:sp>
      <p:sp>
        <p:nvSpPr>
          <p:cNvPr id="6" name="Title 5"/>
          <p:cNvSpPr>
            <a:spLocks noGrp="1"/>
          </p:cNvSpPr>
          <p:nvPr>
            <p:ph type="title"/>
          </p:nvPr>
        </p:nvSpPr>
        <p:spPr>
          <a:xfrm>
            <a:off x="695854" y="421924"/>
            <a:ext cx="8331217" cy="429655"/>
          </a:xfrm>
        </p:spPr>
        <p:txBody>
          <a:bodyPr anchor="ctr" anchorCtr="0"/>
          <a:lstStyle/>
          <a:p>
            <a:pPr marL="0" marR="0">
              <a:lnSpc>
                <a:spcPct val="115000"/>
              </a:lnSpc>
              <a:spcBef>
                <a:spcPts val="0"/>
              </a:spcBef>
              <a:spcAft>
                <a:spcPts val="0"/>
              </a:spcAft>
            </a:pPr>
            <a:r>
              <a:rPr lang="en-US" sz="2400" dirty="0" smtClean="0">
                <a:solidFill>
                  <a:srgbClr val="C00000"/>
                </a:solidFill>
                <a:latin typeface="Verdana"/>
                <a:ea typeface="Times New Roman"/>
                <a:cs typeface="Times New Roman"/>
              </a:rPr>
              <a:t>PAKISTAN’S TEXTILE EXPORT SPLIT- FY 2011</a:t>
            </a:r>
            <a:endParaRPr lang="en-US" sz="2400" dirty="0">
              <a:latin typeface="Calibri"/>
              <a:ea typeface="Times New Roman"/>
              <a:cs typeface="Times New Roman"/>
            </a:endParaRPr>
          </a:p>
        </p:txBody>
      </p:sp>
      <p:graphicFrame>
        <p:nvGraphicFramePr>
          <p:cNvPr id="5" name="Content Placeholder 3"/>
          <p:cNvGraphicFramePr>
            <a:graphicFrameLocks noGrp="1"/>
          </p:cNvGraphicFramePr>
          <p:nvPr>
            <p:ph sz="quarter" idx="4294967295"/>
          </p:nvPr>
        </p:nvGraphicFramePr>
        <p:xfrm>
          <a:off x="640307" y="1231710"/>
          <a:ext cx="8305800" cy="49530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941698"/>
            <a:ext cx="8336478" cy="5470232"/>
          </a:xfrm>
          <a:prstGeom prst="rect">
            <a:avLst/>
          </a:prstGeom>
          <a:noFill/>
          <a:ln w="9525">
            <a:noFill/>
            <a:miter lim="800000"/>
            <a:headEnd/>
            <a:tailEnd/>
          </a:ln>
          <a:effectLst/>
        </p:spPr>
        <p:txBody>
          <a:bodyPr lIns="0" tIns="0" rIns="0" bIns="0"/>
          <a:lstStyle/>
          <a:p>
            <a:pPr marL="342900" lvl="1" indent="-342900" algn="l">
              <a:spcBef>
                <a:spcPts val="1400"/>
              </a:spcBef>
              <a:buFont typeface="Wingdings" pitchFamily="2" charset="2"/>
              <a:buChar char="§"/>
            </a:pPr>
            <a:r>
              <a:rPr lang="en-US" sz="1800" b="1" dirty="0" smtClean="0">
                <a:latin typeface="Verdana" pitchFamily="34" charset="0"/>
              </a:rPr>
              <a:t>Ginning:</a:t>
            </a:r>
            <a:r>
              <a:rPr lang="en-US" sz="1800" dirty="0" smtClean="0">
                <a:latin typeface="Verdana" pitchFamily="34" charset="0"/>
              </a:rPr>
              <a:t> The seed cotton goes in to a Cotton gin. The cotton gin separates seeds and removes the "trash" (dirt, stems and leaves) from the </a:t>
            </a:r>
            <a:r>
              <a:rPr lang="en-US" sz="1800" dirty="0" err="1" smtClean="0">
                <a:latin typeface="Verdana" pitchFamily="34" charset="0"/>
              </a:rPr>
              <a:t>fibre</a:t>
            </a:r>
            <a:r>
              <a:rPr lang="en-US" sz="1800" dirty="0" smtClean="0">
                <a:latin typeface="Verdana" pitchFamily="34" charset="0"/>
              </a:rPr>
              <a:t>. The ginned cotton </a:t>
            </a:r>
            <a:r>
              <a:rPr lang="en-US" sz="1800" dirty="0" err="1" smtClean="0">
                <a:latin typeface="Verdana" pitchFamily="34" charset="0"/>
              </a:rPr>
              <a:t>fibre</a:t>
            </a:r>
            <a:r>
              <a:rPr lang="en-US" sz="1800" dirty="0" smtClean="0">
                <a:latin typeface="Verdana" pitchFamily="34" charset="0"/>
              </a:rPr>
              <a:t>, known as lint, is then compressed into bales</a:t>
            </a:r>
          </a:p>
          <a:p>
            <a:pPr marL="342900" lvl="1" indent="-342900" algn="l">
              <a:spcBef>
                <a:spcPts val="1400"/>
              </a:spcBef>
              <a:buFont typeface="Wingdings" pitchFamily="2" charset="2"/>
              <a:buChar char="§"/>
            </a:pPr>
            <a:endParaRPr lang="en-US" sz="1800" dirty="0" smtClean="0">
              <a:latin typeface="Verdana" pitchFamily="34" charset="0"/>
            </a:endParaRPr>
          </a:p>
          <a:p>
            <a:pPr marL="342900" lvl="1" indent="-342900" algn="l">
              <a:spcBef>
                <a:spcPts val="1400"/>
              </a:spcBef>
              <a:buFont typeface="Wingdings" pitchFamily="2" charset="2"/>
              <a:buChar char="§"/>
            </a:pPr>
            <a:endParaRPr lang="en-US" sz="1800" dirty="0" smtClean="0">
              <a:latin typeface="Verdana" pitchFamily="34" charset="0"/>
            </a:endParaRPr>
          </a:p>
          <a:p>
            <a:pPr marL="342900" lvl="1" indent="-342900" algn="l">
              <a:spcBef>
                <a:spcPts val="1400"/>
              </a:spcBef>
              <a:buFont typeface="Wingdings" pitchFamily="2" charset="2"/>
              <a:buChar char="§"/>
            </a:pPr>
            <a:endParaRPr lang="en-US" sz="1800" dirty="0" smtClean="0">
              <a:latin typeface="Verdana" pitchFamily="34" charset="0"/>
            </a:endParaRPr>
          </a:p>
          <a:p>
            <a:pPr marL="342900" lvl="1" indent="-342900" algn="l">
              <a:spcBef>
                <a:spcPts val="1400"/>
              </a:spcBef>
              <a:buFont typeface="Wingdings" pitchFamily="2" charset="2"/>
              <a:buChar char="§"/>
            </a:pPr>
            <a:endParaRPr lang="en-US" sz="1800" b="1" dirty="0" smtClean="0">
              <a:latin typeface="Verdana" pitchFamily="34" charset="0"/>
            </a:endParaRPr>
          </a:p>
          <a:p>
            <a:pPr marL="342900" lvl="1" indent="-342900" algn="l">
              <a:spcBef>
                <a:spcPts val="0"/>
              </a:spcBef>
              <a:buFont typeface="Wingdings" pitchFamily="2" charset="2"/>
              <a:buChar char="§"/>
            </a:pPr>
            <a:endParaRPr lang="en-US" sz="1800" b="1" dirty="0" smtClean="0">
              <a:latin typeface="Verdana" pitchFamily="34" charset="0"/>
            </a:endParaRPr>
          </a:p>
          <a:p>
            <a:pPr marL="342900" lvl="1" indent="-342900" algn="l">
              <a:spcBef>
                <a:spcPts val="0"/>
              </a:spcBef>
              <a:buFont typeface="Wingdings" pitchFamily="2" charset="2"/>
              <a:buChar char="§"/>
            </a:pPr>
            <a:r>
              <a:rPr lang="en-US" sz="1800" b="1" dirty="0" smtClean="0">
                <a:latin typeface="Verdana" pitchFamily="34" charset="0"/>
              </a:rPr>
              <a:t>Spinning:</a:t>
            </a:r>
            <a:r>
              <a:rPr lang="en-US" sz="1800" dirty="0" smtClean="0">
                <a:latin typeface="Verdana" pitchFamily="34" charset="0"/>
              </a:rPr>
              <a:t> The process of making fibrous material into yarn or thread. It includes:	</a:t>
            </a:r>
          </a:p>
          <a:p>
            <a:pPr marL="800100" lvl="2" indent="-342900" algn="l">
              <a:spcBef>
                <a:spcPts val="0"/>
              </a:spcBef>
              <a:buSzPct val="80000"/>
              <a:buFont typeface="Wingdings" pitchFamily="2" charset="2"/>
              <a:buChar char="Ø"/>
            </a:pPr>
            <a:r>
              <a:rPr lang="en-US" sz="1800" dirty="0" smtClean="0">
                <a:latin typeface="Verdana" pitchFamily="34" charset="0"/>
              </a:rPr>
              <a:t>Opening &amp; Loosing</a:t>
            </a:r>
          </a:p>
          <a:p>
            <a:pPr marL="800100" lvl="2" indent="-342900" algn="l">
              <a:spcBef>
                <a:spcPts val="0"/>
              </a:spcBef>
              <a:buSzPct val="80000"/>
              <a:buFont typeface="Wingdings" pitchFamily="2" charset="2"/>
              <a:buChar char="Ø"/>
            </a:pPr>
            <a:r>
              <a:rPr lang="en-US" sz="1800" dirty="0" smtClean="0">
                <a:latin typeface="Verdana" pitchFamily="34" charset="0"/>
              </a:rPr>
              <a:t>Carding</a:t>
            </a:r>
          </a:p>
          <a:p>
            <a:pPr marL="800100" lvl="2" indent="-342900" algn="l">
              <a:spcBef>
                <a:spcPts val="0"/>
              </a:spcBef>
              <a:buSzPct val="80000"/>
              <a:buFont typeface="Wingdings" pitchFamily="2" charset="2"/>
              <a:buChar char="Ø"/>
            </a:pPr>
            <a:r>
              <a:rPr lang="en-US" sz="1800" dirty="0" smtClean="0">
                <a:latin typeface="Verdana" pitchFamily="34" charset="0"/>
              </a:rPr>
              <a:t>Combing</a:t>
            </a:r>
          </a:p>
          <a:p>
            <a:pPr marL="800100" lvl="2" indent="-342900" algn="l">
              <a:spcBef>
                <a:spcPts val="0"/>
              </a:spcBef>
              <a:buSzPct val="80000"/>
              <a:buFont typeface="Wingdings" pitchFamily="2" charset="2"/>
              <a:buChar char="Ø"/>
            </a:pPr>
            <a:r>
              <a:rPr lang="en-US" sz="1800" dirty="0" smtClean="0">
                <a:latin typeface="Verdana" pitchFamily="34" charset="0"/>
              </a:rPr>
              <a:t>Drawing</a:t>
            </a:r>
          </a:p>
          <a:p>
            <a:pPr marL="800100" lvl="2" indent="-342900" algn="l">
              <a:spcBef>
                <a:spcPts val="0"/>
              </a:spcBef>
              <a:buSzPct val="80000"/>
              <a:buFont typeface="Wingdings" pitchFamily="2" charset="2"/>
              <a:buChar char="Ø"/>
            </a:pPr>
            <a:r>
              <a:rPr lang="en-US" sz="1800" dirty="0" smtClean="0">
                <a:latin typeface="Verdana" pitchFamily="34" charset="0"/>
              </a:rPr>
              <a:t>Roving</a:t>
            </a:r>
          </a:p>
          <a:p>
            <a:pPr marL="800100" lvl="2" indent="-342900" algn="l">
              <a:spcBef>
                <a:spcPts val="0"/>
              </a:spcBef>
              <a:buSzPct val="80000"/>
              <a:buFont typeface="Wingdings" pitchFamily="2" charset="2"/>
              <a:buChar char="Ø"/>
            </a:pPr>
            <a:r>
              <a:rPr lang="en-US" sz="1800" dirty="0" smtClean="0">
                <a:latin typeface="Verdana" pitchFamily="34" charset="0"/>
              </a:rPr>
              <a:t>Winding</a:t>
            </a: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BASIC TEXTILE FUNCTIONS:</a:t>
            </a:r>
            <a:endParaRPr lang="en-US" sz="2400" dirty="0">
              <a:solidFill>
                <a:srgbClr val="CC0033"/>
              </a:solidFill>
              <a:latin typeface="Verdana" pitchFamily="34" charset="0"/>
            </a:endParaRPr>
          </a:p>
        </p:txBody>
      </p:sp>
      <p:pic>
        <p:nvPicPr>
          <p:cNvPr id="5" name="Picture 2"/>
          <p:cNvPicPr>
            <a:picLocks noChangeAspect="1" noChangeArrowheads="1"/>
          </p:cNvPicPr>
          <p:nvPr/>
        </p:nvPicPr>
        <p:blipFill>
          <a:blip r:embed="rId4" cstate="screen"/>
          <a:srcRect/>
          <a:stretch>
            <a:fillRect/>
          </a:stretch>
        </p:blipFill>
        <p:spPr bwMode="auto">
          <a:xfrm>
            <a:off x="6380328" y="2122225"/>
            <a:ext cx="2133600" cy="1828800"/>
          </a:xfrm>
          <a:prstGeom prst="rect">
            <a:avLst/>
          </a:prstGeom>
          <a:noFill/>
          <a:ln w="9525">
            <a:solidFill>
              <a:schemeClr val="tx1"/>
            </a:solidFill>
            <a:miter lim="800000"/>
            <a:headEnd/>
            <a:tailEnd/>
          </a:ln>
          <a:effectLst/>
        </p:spPr>
      </p:pic>
      <p:pic>
        <p:nvPicPr>
          <p:cNvPr id="7" name="Picture 2"/>
          <p:cNvPicPr>
            <a:picLocks noChangeAspect="1" noChangeArrowheads="1"/>
          </p:cNvPicPr>
          <p:nvPr/>
        </p:nvPicPr>
        <p:blipFill>
          <a:blip r:embed="rId5" cstate="screen"/>
          <a:srcRect/>
          <a:stretch>
            <a:fillRect/>
          </a:stretch>
        </p:blipFill>
        <p:spPr bwMode="auto">
          <a:xfrm>
            <a:off x="817728" y="2122225"/>
            <a:ext cx="2336800" cy="1828800"/>
          </a:xfrm>
          <a:prstGeom prst="rect">
            <a:avLst/>
          </a:prstGeom>
          <a:noFill/>
          <a:ln w="9525">
            <a:solidFill>
              <a:schemeClr val="tx1"/>
            </a:solidFill>
            <a:miter lim="800000"/>
            <a:headEnd/>
            <a:tailEnd/>
          </a:ln>
          <a:effectLst/>
        </p:spPr>
      </p:pic>
      <p:pic>
        <p:nvPicPr>
          <p:cNvPr id="8" name="Picture 3"/>
          <p:cNvPicPr>
            <a:picLocks noChangeAspect="1" noChangeArrowheads="1"/>
          </p:cNvPicPr>
          <p:nvPr/>
        </p:nvPicPr>
        <p:blipFill>
          <a:blip r:embed="rId6" cstate="screen"/>
          <a:srcRect/>
          <a:stretch>
            <a:fillRect/>
          </a:stretch>
        </p:blipFill>
        <p:spPr bwMode="auto">
          <a:xfrm>
            <a:off x="3560928" y="2122225"/>
            <a:ext cx="2362200" cy="1828800"/>
          </a:xfrm>
          <a:prstGeom prst="rect">
            <a:avLst/>
          </a:prstGeom>
          <a:noFill/>
          <a:ln w="9525">
            <a:solidFill>
              <a:schemeClr val="tx1"/>
            </a:solidFill>
            <a:miter lim="800000"/>
            <a:headEnd/>
            <a:tailEnd/>
          </a:ln>
          <a:effectLst/>
        </p:spPr>
      </p:pic>
      <p:pic>
        <p:nvPicPr>
          <p:cNvPr id="9" name="Picture 3"/>
          <p:cNvPicPr>
            <a:picLocks noChangeAspect="1" noChangeArrowheads="1"/>
          </p:cNvPicPr>
          <p:nvPr/>
        </p:nvPicPr>
        <p:blipFill>
          <a:blip r:embed="rId7" cstate="screen"/>
          <a:srcRect/>
          <a:stretch>
            <a:fillRect/>
          </a:stretch>
        </p:blipFill>
        <p:spPr bwMode="auto">
          <a:xfrm>
            <a:off x="6459945" y="4533331"/>
            <a:ext cx="2362200" cy="1905000"/>
          </a:xfrm>
          <a:prstGeom prst="rect">
            <a:avLst/>
          </a:prstGeom>
          <a:noFill/>
          <a:ln w="9525">
            <a:solidFill>
              <a:schemeClr val="tx1"/>
            </a:solidFill>
            <a:miter lim="800000"/>
            <a:headEnd/>
            <a:tailEnd/>
          </a:ln>
          <a:effectLst/>
        </p:spPr>
      </p:pic>
      <p:pic>
        <p:nvPicPr>
          <p:cNvPr id="11" name="Picture 4"/>
          <p:cNvPicPr>
            <a:picLocks noChangeAspect="1" noChangeArrowheads="1"/>
          </p:cNvPicPr>
          <p:nvPr/>
        </p:nvPicPr>
        <p:blipFill>
          <a:blip r:embed="rId8" cstate="screen"/>
          <a:srcRect/>
          <a:stretch>
            <a:fillRect/>
          </a:stretch>
        </p:blipFill>
        <p:spPr bwMode="auto">
          <a:xfrm>
            <a:off x="3869145" y="4533331"/>
            <a:ext cx="2324100" cy="1905000"/>
          </a:xfrm>
          <a:prstGeom prst="rect">
            <a:avLst/>
          </a:prstGeom>
          <a:noFill/>
          <a:ln w="9525">
            <a:solidFill>
              <a:schemeClr val="tx1"/>
            </a:solidFill>
            <a:miter lim="800000"/>
            <a:headEnd/>
            <a:tailEnd/>
          </a:ln>
          <a:effectLst/>
        </p:spPr>
      </p:pic>
    </p:spTree>
    <p:custDataLst>
      <p:tags r:id="rId1"/>
    </p:custData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358531"/>
          </a:xfrm>
          <a:prstGeom prst="rect">
            <a:avLst/>
          </a:prstGeom>
          <a:noFill/>
          <a:ln w="9525">
            <a:noFill/>
            <a:miter lim="800000"/>
            <a:headEnd/>
            <a:tailEnd/>
          </a:ln>
          <a:effectLst/>
        </p:spPr>
        <p:txBody>
          <a:bodyPr lIns="0" tIns="0" rIns="0" bIns="0"/>
          <a:lstStyle/>
          <a:p>
            <a:pPr marL="342900" lvl="1" indent="-342900" algn="l">
              <a:spcBef>
                <a:spcPts val="1400"/>
              </a:spcBef>
              <a:buFont typeface="Wingdings" pitchFamily="2" charset="2"/>
              <a:buChar char="§"/>
            </a:pPr>
            <a:r>
              <a:rPr lang="en-US" sz="2200" dirty="0" smtClean="0">
                <a:latin typeface="Verdana" pitchFamily="34" charset="0"/>
              </a:rPr>
              <a:t>Bleaching: In this process, the natural or original color of the textile is removed by chemicals or exposure to sunlight.</a:t>
            </a:r>
          </a:p>
          <a:p>
            <a:pPr marL="342900" lvl="1" indent="-342900" algn="l">
              <a:spcBef>
                <a:spcPts val="1400"/>
              </a:spcBef>
              <a:buFont typeface="Wingdings" pitchFamily="2" charset="2"/>
              <a:buChar char="§"/>
            </a:pPr>
            <a:endParaRPr lang="en-US" sz="2200" dirty="0" smtClean="0">
              <a:latin typeface="Verdana" pitchFamily="34" charset="0"/>
            </a:endParaRPr>
          </a:p>
          <a:p>
            <a:pPr marL="342900" lvl="1" indent="-342900" algn="l">
              <a:spcBef>
                <a:spcPts val="1400"/>
              </a:spcBef>
              <a:buFont typeface="Wingdings" pitchFamily="2" charset="2"/>
              <a:buChar char="§"/>
            </a:pPr>
            <a:endParaRPr lang="en-US" sz="2200" dirty="0" smtClean="0">
              <a:latin typeface="Verdana" pitchFamily="34" charset="0"/>
            </a:endParaRPr>
          </a:p>
          <a:p>
            <a:pPr marL="342900" lvl="1" indent="-342900" algn="l">
              <a:spcBef>
                <a:spcPts val="1400"/>
              </a:spcBef>
              <a:buFont typeface="Wingdings" pitchFamily="2" charset="2"/>
              <a:buChar char="§"/>
            </a:pPr>
            <a:endParaRPr lang="en-US" sz="1100" dirty="0" smtClean="0">
              <a:latin typeface="Verdana" pitchFamily="34" charset="0"/>
            </a:endParaRPr>
          </a:p>
          <a:p>
            <a:pPr marL="342900" lvl="1" indent="-342900" algn="l">
              <a:spcBef>
                <a:spcPts val="1400"/>
              </a:spcBef>
              <a:buFont typeface="Wingdings" pitchFamily="2" charset="2"/>
              <a:buChar char="§"/>
            </a:pPr>
            <a:r>
              <a:rPr lang="en-US" sz="2200" dirty="0" smtClean="0">
                <a:latin typeface="Verdana" pitchFamily="34" charset="0"/>
              </a:rPr>
              <a:t>Dyeing: This process involves adding color to textiles. A vast range of dyes, natural and synthetic are available, some of which require mordents.</a:t>
            </a: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BASIC TEXTILE FUNCTIONS:</a:t>
            </a:r>
            <a:endParaRPr lang="en-US" sz="2400" dirty="0">
              <a:solidFill>
                <a:srgbClr val="CC0033"/>
              </a:solidFill>
              <a:latin typeface="Verdana" pitchFamily="34" charset="0"/>
            </a:endParaRPr>
          </a:p>
        </p:txBody>
      </p:sp>
      <p:pic>
        <p:nvPicPr>
          <p:cNvPr id="5" name="Picture 2"/>
          <p:cNvPicPr>
            <a:picLocks noChangeAspect="1" noChangeArrowheads="1"/>
          </p:cNvPicPr>
          <p:nvPr/>
        </p:nvPicPr>
        <p:blipFill>
          <a:blip r:embed="rId4" cstate="screen"/>
          <a:srcRect/>
          <a:stretch>
            <a:fillRect/>
          </a:stretch>
        </p:blipFill>
        <p:spPr bwMode="auto">
          <a:xfrm>
            <a:off x="3320955" y="1806054"/>
            <a:ext cx="2517222" cy="1676400"/>
          </a:xfrm>
          <a:prstGeom prst="rect">
            <a:avLst/>
          </a:prstGeom>
          <a:noFill/>
          <a:ln w="9525">
            <a:noFill/>
            <a:miter lim="800000"/>
            <a:headEnd/>
            <a:tailEnd/>
          </a:ln>
          <a:effectLst/>
        </p:spPr>
      </p:pic>
      <p:pic>
        <p:nvPicPr>
          <p:cNvPr id="7" name="Picture 3"/>
          <p:cNvPicPr>
            <a:picLocks noChangeAspect="1" noChangeArrowheads="1"/>
          </p:cNvPicPr>
          <p:nvPr/>
        </p:nvPicPr>
        <p:blipFill>
          <a:blip r:embed="rId5" cstate="screen"/>
          <a:srcRect/>
          <a:stretch>
            <a:fillRect/>
          </a:stretch>
        </p:blipFill>
        <p:spPr bwMode="auto">
          <a:xfrm>
            <a:off x="3375546" y="4753970"/>
            <a:ext cx="2514600" cy="1681856"/>
          </a:xfrm>
          <a:prstGeom prst="rect">
            <a:avLst/>
          </a:prstGeom>
          <a:noFill/>
          <a:ln w="9525">
            <a:noFill/>
            <a:miter lim="800000"/>
            <a:headEnd/>
            <a:tailEnd/>
          </a:ln>
          <a:effectLst/>
        </p:spPr>
      </p:pic>
    </p:spTree>
    <p:custDataLst>
      <p:tags r:id="rId1"/>
    </p:custData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358531"/>
          </a:xfrm>
          <a:prstGeom prst="rect">
            <a:avLst/>
          </a:prstGeom>
          <a:noFill/>
          <a:ln w="9525">
            <a:noFill/>
            <a:miter lim="800000"/>
            <a:headEnd/>
            <a:tailEnd/>
          </a:ln>
          <a:effectLst/>
        </p:spPr>
        <p:txBody>
          <a:bodyPr lIns="0" tIns="0" rIns="0" bIns="0"/>
          <a:lstStyle/>
          <a:p>
            <a:pPr marL="342900" lvl="1" indent="-342900" algn="l">
              <a:spcBef>
                <a:spcPts val="1400"/>
              </a:spcBef>
            </a:pPr>
            <a:endParaRPr lang="en-US" sz="2200" dirty="0" smtClean="0">
              <a:latin typeface="Verdana" pitchFamily="34" charset="0"/>
            </a:endParaRP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STATISTICS- LOSS RATIO LAST 3 YEARS</a:t>
            </a:r>
            <a:endParaRPr lang="en-US" sz="2400" dirty="0">
              <a:solidFill>
                <a:srgbClr val="CC0033"/>
              </a:solidFill>
              <a:latin typeface="Verdana" pitchFamily="34" charset="0"/>
            </a:endParaRPr>
          </a:p>
        </p:txBody>
      </p:sp>
      <p:graphicFrame>
        <p:nvGraphicFramePr>
          <p:cNvPr id="8" name="Chart 7"/>
          <p:cNvGraphicFramePr/>
          <p:nvPr/>
        </p:nvGraphicFramePr>
        <p:xfrm>
          <a:off x="586853" y="956025"/>
          <a:ext cx="8366077" cy="543795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chart seriesIdx="-3" categoryIdx="-3" bldStep="gridLegend"/>
                                            </p:graphicEl>
                                          </p:spTgt>
                                        </p:tgtEl>
                                        <p:attrNameLst>
                                          <p:attrName>style.visibility</p:attrName>
                                        </p:attrNameLst>
                                      </p:cBhvr>
                                      <p:to>
                                        <p:strVal val="visible"/>
                                      </p:to>
                                    </p:set>
                                    <p:anim calcmode="lin" valueType="num">
                                      <p:cBhvr additive="base">
                                        <p:cTn id="7" dur="500" fill="hold"/>
                                        <p:tgtEl>
                                          <p:spTgt spid="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chart seriesIdx="-4" categoryIdx="0" bldStep="category"/>
                                            </p:graphicEl>
                                          </p:spTgt>
                                        </p:tgtEl>
                                        <p:attrNameLst>
                                          <p:attrName>style.visibility</p:attrName>
                                        </p:attrNameLst>
                                      </p:cBhvr>
                                      <p:to>
                                        <p:strVal val="visible"/>
                                      </p:to>
                                    </p:set>
                                    <p:anim calcmode="lin" valueType="num">
                                      <p:cBhvr additive="base">
                                        <p:cTn id="13" dur="500" fill="hold"/>
                                        <p:tgtEl>
                                          <p:spTgt spid="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graphicEl>
                                              <a:chart seriesIdx="-4" categoryIdx="1" bldStep="category"/>
                                            </p:graphicEl>
                                          </p:spTgt>
                                        </p:tgtEl>
                                        <p:attrNameLst>
                                          <p:attrName>style.visibility</p:attrName>
                                        </p:attrNameLst>
                                      </p:cBhvr>
                                      <p:to>
                                        <p:strVal val="visible"/>
                                      </p:to>
                                    </p:set>
                                    <p:anim calcmode="lin" valueType="num">
                                      <p:cBhvr additive="base">
                                        <p:cTn id="19" dur="500" fill="hold"/>
                                        <p:tgtEl>
                                          <p:spTgt spid="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chart seriesIdx="-4" categoryIdx="2" bldStep="category"/>
                                            </p:graphicEl>
                                          </p:spTgt>
                                        </p:tgtEl>
                                        <p:attrNameLst>
                                          <p:attrName>style.visibility</p:attrName>
                                        </p:attrNameLst>
                                      </p:cBhvr>
                                      <p:to>
                                        <p:strVal val="visible"/>
                                      </p:to>
                                    </p:set>
                                    <p:anim calcmode="lin" valueType="num">
                                      <p:cBhvr additive="base">
                                        <p:cTn id="25" dur="500" fill="hold"/>
                                        <p:tgtEl>
                                          <p:spTgt spid="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graphicEl>
                                              <a:chart seriesIdx="-4" categoryIdx="3" bldStep="category"/>
                                            </p:graphicEl>
                                          </p:spTgt>
                                        </p:tgtEl>
                                        <p:attrNameLst>
                                          <p:attrName>style.visibility</p:attrName>
                                        </p:attrNameLst>
                                      </p:cBhvr>
                                      <p:to>
                                        <p:strVal val="visible"/>
                                      </p:to>
                                    </p:set>
                                    <p:anim calcmode="lin" valueType="num">
                                      <p:cBhvr additive="base">
                                        <p:cTn id="31" dur="500" fill="hold"/>
                                        <p:tgtEl>
                                          <p:spTgt spid="8">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graphicEl>
                                              <a:chart seriesIdx="-4" categoryIdx="4" bldStep="category"/>
                                            </p:graphicEl>
                                          </p:spTgt>
                                        </p:tgtEl>
                                        <p:attrNameLst>
                                          <p:attrName>style.visibility</p:attrName>
                                        </p:attrNameLst>
                                      </p:cBhvr>
                                      <p:to>
                                        <p:strVal val="visible"/>
                                      </p:to>
                                    </p:set>
                                    <p:anim calcmode="lin" valueType="num">
                                      <p:cBhvr additive="base">
                                        <p:cTn id="37" dur="500" fill="hold"/>
                                        <p:tgtEl>
                                          <p:spTgt spid="8">
                                            <p:graphicEl>
                                              <a:chart seriesIdx="-4" categoryIdx="4" bldStep="category"/>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graphicEl>
                                              <a:chart seriesIdx="-4" categoryIdx="4"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Chart bld="category"/>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31" name="Rectangle 7"/>
          <p:cNvSpPr>
            <a:spLocks noChangeArrowheads="1"/>
          </p:cNvSpPr>
          <p:nvPr/>
        </p:nvSpPr>
        <p:spPr bwMode="auto">
          <a:xfrm>
            <a:off x="688400" y="1083212"/>
            <a:ext cx="8336478" cy="5233181"/>
          </a:xfrm>
          <a:prstGeom prst="rect">
            <a:avLst/>
          </a:prstGeom>
          <a:noFill/>
          <a:ln w="9525">
            <a:noFill/>
            <a:miter lim="800000"/>
            <a:headEnd/>
            <a:tailEnd/>
          </a:ln>
          <a:effectLst/>
        </p:spPr>
        <p:txBody>
          <a:bodyPr lIns="0" tIns="0" rIns="0" bIns="0"/>
          <a:lstStyle/>
          <a:p>
            <a:pPr marL="342900" lvl="1" indent="-342900" algn="l">
              <a:spcBef>
                <a:spcPts val="1400"/>
              </a:spcBef>
              <a:buFont typeface="Wingdings" pitchFamily="2" charset="2"/>
              <a:buChar char="§"/>
            </a:pPr>
            <a:r>
              <a:rPr lang="en-US" sz="2200" dirty="0" smtClean="0">
                <a:latin typeface="Verdana" pitchFamily="34" charset="0"/>
              </a:rPr>
              <a:t>It is clearly evident that Average Loss Ratio for past three years of the following Textile Functions pose a huge financial impact on the insurance sector</a:t>
            </a:r>
          </a:p>
          <a:p>
            <a:pPr marL="342900" lvl="1" indent="-342900" algn="l">
              <a:spcBef>
                <a:spcPts val="1400"/>
              </a:spcBef>
              <a:buFont typeface="Wingdings" pitchFamily="2" charset="2"/>
              <a:buChar char="§"/>
            </a:pPr>
            <a:endParaRPr lang="en-US" sz="2200" dirty="0" smtClean="0">
              <a:latin typeface="Verdana" pitchFamily="34" charset="0"/>
            </a:endParaRPr>
          </a:p>
          <a:p>
            <a:pPr marL="342900" lvl="1" indent="-342900" algn="l">
              <a:spcBef>
                <a:spcPts val="1400"/>
              </a:spcBef>
              <a:buFont typeface="Wingdings" pitchFamily="2" charset="2"/>
              <a:buChar char="§"/>
            </a:pPr>
            <a:endParaRPr lang="en-US" sz="2200" dirty="0" smtClean="0">
              <a:latin typeface="Verdana" pitchFamily="34" charset="0"/>
            </a:endParaRPr>
          </a:p>
          <a:p>
            <a:pPr marL="342900" lvl="1" indent="-342900" algn="l">
              <a:spcBef>
                <a:spcPts val="1400"/>
              </a:spcBef>
              <a:buFont typeface="Wingdings" pitchFamily="2" charset="2"/>
              <a:buChar char="§"/>
            </a:pPr>
            <a:endParaRPr lang="en-US" sz="2200" dirty="0" smtClean="0">
              <a:latin typeface="Verdana" pitchFamily="34" charset="0"/>
            </a:endParaRPr>
          </a:p>
          <a:p>
            <a:pPr marL="342900" lvl="1" indent="-342900" algn="l">
              <a:spcBef>
                <a:spcPts val="1400"/>
              </a:spcBef>
              <a:buFont typeface="Wingdings" pitchFamily="2" charset="2"/>
              <a:buChar char="§"/>
            </a:pPr>
            <a:endParaRPr lang="en-US" sz="2200" dirty="0" smtClean="0">
              <a:latin typeface="Verdana" pitchFamily="34" charset="0"/>
            </a:endParaRPr>
          </a:p>
          <a:p>
            <a:pPr marL="342900" lvl="1" indent="-342900" algn="l">
              <a:spcBef>
                <a:spcPts val="1400"/>
              </a:spcBef>
              <a:buFont typeface="Wingdings" pitchFamily="2" charset="2"/>
              <a:buChar char="§"/>
            </a:pPr>
            <a:r>
              <a:rPr lang="en-US" sz="2200" dirty="0" smtClean="0">
                <a:latin typeface="Verdana" pitchFamily="34" charset="0"/>
              </a:rPr>
              <a:t>The traditional focus of an underwriter is usually on areas such as Cotton Spinning, Weaving and Ginning.</a:t>
            </a:r>
          </a:p>
          <a:p>
            <a:pPr marL="342900" lvl="1" indent="-342900" algn="l">
              <a:spcBef>
                <a:spcPts val="1400"/>
              </a:spcBef>
              <a:buFont typeface="Wingdings" pitchFamily="2" charset="2"/>
              <a:buChar char="§"/>
            </a:pPr>
            <a:r>
              <a:rPr lang="en-US" sz="2200" dirty="0" smtClean="0">
                <a:latin typeface="Verdana" pitchFamily="34" charset="0"/>
              </a:rPr>
              <a:t>The underwriters must also focus their attention and strategically manage these areas as well.</a:t>
            </a:r>
          </a:p>
          <a:p>
            <a:pPr marL="342900" lvl="1" indent="-342900" algn="l">
              <a:spcBef>
                <a:spcPts val="1400"/>
              </a:spcBef>
              <a:buFont typeface="Wingdings" pitchFamily="2" charset="2"/>
              <a:buChar char="§"/>
            </a:pPr>
            <a:endParaRPr lang="en-US" sz="2200" dirty="0" smtClean="0">
              <a:latin typeface="Verdana" pitchFamily="34" charset="0"/>
            </a:endParaRPr>
          </a:p>
        </p:txBody>
      </p:sp>
      <p:sp>
        <p:nvSpPr>
          <p:cNvPr id="6" name="Title 5"/>
          <p:cNvSpPr>
            <a:spLocks noGrp="1"/>
          </p:cNvSpPr>
          <p:nvPr>
            <p:ph type="title"/>
          </p:nvPr>
        </p:nvSpPr>
        <p:spPr>
          <a:xfrm>
            <a:off x="695854" y="421924"/>
            <a:ext cx="8331217" cy="429655"/>
          </a:xfrm>
        </p:spPr>
        <p:txBody>
          <a:bodyPr anchor="ctr" anchorCtr="0"/>
          <a:lstStyle/>
          <a:p>
            <a:r>
              <a:rPr lang="en-US" sz="2400" dirty="0" smtClean="0">
                <a:solidFill>
                  <a:srgbClr val="CC0033"/>
                </a:solidFill>
                <a:latin typeface="Verdana" pitchFamily="34" charset="0"/>
              </a:rPr>
              <a:t>ANALYSIS</a:t>
            </a:r>
            <a:endParaRPr lang="en-US" sz="2400" dirty="0">
              <a:solidFill>
                <a:srgbClr val="CC0033"/>
              </a:solidFill>
              <a:latin typeface="Verdana" pitchFamily="34" charset="0"/>
            </a:endParaRPr>
          </a:p>
        </p:txBody>
      </p:sp>
      <p:graphicFrame>
        <p:nvGraphicFramePr>
          <p:cNvPr id="5" name="Content Placeholder 3"/>
          <p:cNvGraphicFramePr>
            <a:graphicFrameLocks/>
          </p:cNvGraphicFramePr>
          <p:nvPr/>
        </p:nvGraphicFramePr>
        <p:xfrm>
          <a:off x="999699" y="2381535"/>
          <a:ext cx="4724400" cy="152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COA_SMARTSHAPE" val="Y"/>
  <p:tag name="MMCOA_FONTSIZE_L" val="12"/>
  <p:tag name="MMCOA_FONTSIZE_M" val="12"/>
  <p:tag name="MMCOA_FONTSIZE_S" val="12"/>
  <p:tag name="MMCOA_POSITION_L" val="0;506.5;33.5;756"/>
  <p:tag name="MMCOA_POSITION_M" val="0;506.5;33.5;756"/>
  <p:tag name="MMCOA_POSITION_S" val="0;506.5;33.5;756"/>
  <p:tag name="MMCOA_HIDEONCOLOUR" val="N"/>
  <p:tag name="MMCOA_HIDEONWHITE" val="Y"/>
</p:tagLst>
</file>

<file path=ppt/tags/tag10.xml><?xml version="1.0" encoding="utf-8"?>
<p:tagLst xmlns:a="http://schemas.openxmlformats.org/drawingml/2006/main" xmlns:r="http://schemas.openxmlformats.org/officeDocument/2006/relationships" xmlns:p="http://schemas.openxmlformats.org/presentationml/2006/main">
  <p:tag name="MMCOA_SMARTSHAPE" val="Y"/>
  <p:tag name="MMCOA_FONTSIZE_L" val="10"/>
  <p:tag name="MMCOA_FONTSIZE_M" val="10"/>
  <p:tag name="MMCOA_FONTSIZE_S" val="10"/>
  <p:tag name="MMCOA_POSITION_L" val="290.875;494.875;12;435.25"/>
  <p:tag name="MMCOA_POSITION_M" val="290.875;494.875;12;435.25"/>
  <p:tag name="MMCOA_POSITION_S" val="290.875;494.875;12;435.25"/>
  <p:tag name="MMCOA_HIDEONCOLOUR" val="N"/>
  <p:tag name="MMCOA_HIDEONWHITE" val="N"/>
</p:tagLst>
</file>

<file path=ppt/tags/tag11.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12.xml><?xml version="1.0" encoding="utf-8"?>
<p:tagLst xmlns:a="http://schemas.openxmlformats.org/drawingml/2006/main" xmlns:r="http://schemas.openxmlformats.org/officeDocument/2006/relationships" xmlns:p="http://schemas.openxmlformats.org/presentationml/2006/main">
  <p:tag name="MMCOA_SMARTSHAPE" val="Y"/>
  <p:tag name="MMCOA_FONTSIZE_L" val="32"/>
  <p:tag name="MMCOA_FONTSIZE_M" val="32"/>
  <p:tag name="MMCOA_FONTSIZE_S" val="32"/>
  <p:tag name="MMCOA_POSITION_L" val="248.75;249.875;75.75;466.125"/>
  <p:tag name="MMCOA_POSITION_M" val="248.75;249.875;75.75;466.125"/>
  <p:tag name="MMCOA_POSITION_S" val="248.75;249.875;75.75;466.125"/>
  <p:tag name="MMCOA_HIDEONCOLOUR" val="N"/>
  <p:tag name="MMCOA_HIDEONWHITE" val="N"/>
</p:tagLst>
</file>

<file path=ppt/tags/tag13.xml><?xml version="1.0" encoding="utf-8"?>
<p:tagLst xmlns:a="http://schemas.openxmlformats.org/drawingml/2006/main" xmlns:r="http://schemas.openxmlformats.org/officeDocument/2006/relationships" xmlns:p="http://schemas.openxmlformats.org/presentationml/2006/main">
  <p:tag name="MMCOA_SMARTSHAPE" val="Y"/>
  <p:tag name="MMCOA_FONTSIZE_L" val="20"/>
  <p:tag name="MMCOA_FONTSIZE_M" val="20"/>
  <p:tag name="MMCOA_FONTSIZE_S" val="20"/>
  <p:tag name="MMCOA_POSITION_L" val="248.875;211.75;32.625;309.875"/>
  <p:tag name="MMCOA_POSITION_M" val="248.875;211.75;32.625;309.875"/>
  <p:tag name="MMCOA_POSITION_S" val="248.875;211.75;32.625;309.875"/>
  <p:tag name="MMCOA_HIDEONCOLOUR" val="N"/>
  <p:tag name="MMCOA_HIDEONWHITE" val="N"/>
</p:tagLst>
</file>

<file path=ppt/tags/tag14.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15.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16.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17.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18.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19.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2.xml><?xml version="1.0" encoding="utf-8"?>
<p:tagLst xmlns:a="http://schemas.openxmlformats.org/drawingml/2006/main" xmlns:r="http://schemas.openxmlformats.org/officeDocument/2006/relationships" xmlns:p="http://schemas.openxmlformats.org/presentationml/2006/main">
  <p:tag name="MMCOA_SMARTSHAPE" val="Y"/>
  <p:tag name="MMCOA_FONTSIZE_L" val="28"/>
  <p:tag name="MMCOA_FONTSIZE_M" val="20"/>
  <p:tag name="MMCOA_FONTSIZE_S" val="14"/>
  <p:tag name="MMCOA_POSITION_L" val="66.875;27.375;61.25;618.875"/>
  <p:tag name="MMCOA_POSITION_M" val="47.875;29.375;47.875;645"/>
  <p:tag name="MMCOA_POSITION_S" val="47.875;35.625;47.875;645"/>
  <p:tag name="MMCOA_HIDEONCOLOUR" val="N"/>
  <p:tag name="MMCOA_HIDEONWHITE" val="N"/>
</p:tagLst>
</file>

<file path=ppt/tags/tag20.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21.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22.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23.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24.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25.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26.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27.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28.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29.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3.xml><?xml version="1.0" encoding="utf-8"?>
<p:tagLst xmlns:a="http://schemas.openxmlformats.org/drawingml/2006/main" xmlns:r="http://schemas.openxmlformats.org/officeDocument/2006/relationships" xmlns:p="http://schemas.openxmlformats.org/presentationml/2006/main">
  <p:tag name="MMCOA_SMARTSHAPE" val="Y"/>
  <p:tag name="MMCOA_FONTSIZE_L" val="28"/>
  <p:tag name="MMCOA_FONTSIZE_M" val="20"/>
  <p:tag name="MMCOA_FONTSIZE_S" val="14"/>
  <p:tag name="MMCOA_POSITION_L" val="66.875;107.875;328.75;618.875"/>
  <p:tag name="MMCOA_POSITION_M" val="47.875;89.125;394.875;644.875"/>
  <p:tag name="MMCOA_POSITION_S" val="47.875;89.125;394.875;644.875"/>
  <p:tag name="MMCOA_HIDEONCOLOUR" val="N"/>
  <p:tag name="MMCOA_HIDEONWHITE" val="N"/>
</p:tagLst>
</file>

<file path=ppt/tags/tag30.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31.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32.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33.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34.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35.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36.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37.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38.xml><?xml version="1.0" encoding="utf-8"?>
<p:tagLst xmlns:a="http://schemas.openxmlformats.org/drawingml/2006/main" xmlns:r="http://schemas.openxmlformats.org/officeDocument/2006/relationships" xmlns:p="http://schemas.openxmlformats.org/presentationml/2006/main">
  <p:tag name="MMCOA_DISPLAYMASTERSHAPES" val="Y"/>
  <p:tag name="MMCOA_FOLLOWMASTERBACKGROUND" val="Y"/>
  <p:tag name="MMCOA_FORCESCHEME" val="N"/>
  <p:tag name="MMCOA_SLIDECOLOURSCHEME" val=""/>
</p:tagLst>
</file>

<file path=ppt/tags/tag39.xml><?xml version="1.0" encoding="utf-8"?>
<p:tagLst xmlns:a="http://schemas.openxmlformats.org/drawingml/2006/main" xmlns:r="http://schemas.openxmlformats.org/officeDocument/2006/relationships" xmlns:p="http://schemas.openxmlformats.org/presentationml/2006/main">
  <p:tag name="MMCOA_DISPLAYMASTERSHAPES" val="N"/>
  <p:tag name="MMCOA_FOLLOWMASTERBACKGROUND" val="Y"/>
  <p:tag name="MMCOA_FORCESCHEME" val="N"/>
  <p:tag name="MMCOA_SLIDECOLOURSCHEME" val=""/>
</p:tagLst>
</file>

<file path=ppt/tags/tag4.xml><?xml version="1.0" encoding="utf-8"?>
<p:tagLst xmlns:a="http://schemas.openxmlformats.org/drawingml/2006/main" xmlns:r="http://schemas.openxmlformats.org/officeDocument/2006/relationships" xmlns:p="http://schemas.openxmlformats.org/presentationml/2006/main">
  <p:tag name="MMCOA_SMARTSHAPE" val="Y"/>
  <p:tag name="MMCOA_FONTSIZE_L" val="12"/>
  <p:tag name="MMCOA_FONTSIZE_M" val="12"/>
  <p:tag name="MMCOA_FONTSIZE_S" val="12"/>
  <p:tag name="MMCOA_POSITION_L" val="0;31.625;49.875;49.875"/>
  <p:tag name="MMCOA_POSITION_M" val="0;32.375;36;36"/>
  <p:tag name="MMCOA_POSITION_S" val="0;32.375;36;36"/>
  <p:tag name="MMCOA_HIDEONCOLOUR" val="N"/>
  <p:tag name="MMCOA_HIDEONWHITE" val="N"/>
</p:tagLst>
</file>

<file path=ppt/tags/tag40.xml><?xml version="1.0" encoding="utf-8"?>
<p:tagLst xmlns:a="http://schemas.openxmlformats.org/drawingml/2006/main" xmlns:r="http://schemas.openxmlformats.org/officeDocument/2006/relationships" xmlns:p="http://schemas.openxmlformats.org/presentationml/2006/main">
  <p:tag name="MMCOA_SMARTSHAPE" val="Y"/>
  <p:tag name="MMCOA_FONTSIZE_L" val="20"/>
  <p:tag name="MMCOA_FONTSIZE_M" val="20"/>
  <p:tag name="MMCOA_FONTSIZE_S" val="20"/>
  <p:tag name="MMCOA_POSITION_L" val="-0.125;161.75;215.875;756.125"/>
  <p:tag name="MMCOA_POSITION_M" val="-0.125;161.75;215.875;756.125"/>
  <p:tag name="MMCOA_POSITION_S" val="-0.125;161.75;215.875;756.125"/>
  <p:tag name="MMCOA_HIDEONCOLOUR" val="N"/>
  <p:tag name="MMCOA_HIDEONWHITE" val="N"/>
</p:tagLst>
</file>

<file path=ppt/tags/tag41.xml><?xml version="1.0" encoding="utf-8"?>
<p:tagLst xmlns:a="http://schemas.openxmlformats.org/drawingml/2006/main" xmlns:r="http://schemas.openxmlformats.org/officeDocument/2006/relationships" xmlns:p="http://schemas.openxmlformats.org/presentationml/2006/main">
  <p:tag name="MMCOA_SMARTSHAPE" val="Y"/>
  <p:tag name="MMCOA_FONTSIZE_L" val="10"/>
  <p:tag name="MMCOA_FONTSIZE_M" val="10"/>
  <p:tag name="MMCOA_FONTSIZE_S" val="10"/>
  <p:tag name="MMCOA_POSITION_L" val="292.125;488.5;19;435.25"/>
  <p:tag name="MMCOA_POSITION_M" val="292.125;488.5;19;435.25"/>
  <p:tag name="MMCOA_POSITION_S" val="292.125;488.5;19;435.25"/>
  <p:tag name="MMCOA_HIDEONCOLOUR" val="N"/>
  <p:tag name="MMCOA_HIDEONWHITE" val="N"/>
</p:tagLst>
</file>

<file path=ppt/tags/tag5.xml><?xml version="1.0" encoding="utf-8"?>
<p:tagLst xmlns:a="http://schemas.openxmlformats.org/drawingml/2006/main" xmlns:r="http://schemas.openxmlformats.org/officeDocument/2006/relationships" xmlns:p="http://schemas.openxmlformats.org/presentationml/2006/main">
  <p:tag name="MMCOA_SMARTSHAPE" val="Y"/>
  <p:tag name="MMCOA_FONTSIZE_L" val="10"/>
  <p:tag name="MMCOA_FONTSIZE_M" val="10"/>
  <p:tag name="MMCOA_FONTSIZE_S" val="10"/>
  <p:tag name="MMCOA_POSITION_L" val=";;;"/>
  <p:tag name="MMCOA_POSITION_M" val=";;;"/>
  <p:tag name="MMCOA_POSITION_S" val=";;;"/>
  <p:tag name="MMCOA_HIDEONCOLOUR" val="N"/>
  <p:tag name="MMCOA_HIDEONWHITE" val="N"/>
</p:tagLst>
</file>

<file path=ppt/tags/tag6.xml><?xml version="1.0" encoding="utf-8"?>
<p:tagLst xmlns:a="http://schemas.openxmlformats.org/drawingml/2006/main" xmlns:r="http://schemas.openxmlformats.org/officeDocument/2006/relationships" xmlns:p="http://schemas.openxmlformats.org/presentationml/2006/main">
  <p:tag name="MMCOA_SMARTSHAPE" val="Y"/>
  <p:tag name="MMCOA_FONTSIZE_L" val="10"/>
  <p:tag name="MMCOA_FONTSIZE_M" val="10"/>
  <p:tag name="MMCOA_FONTSIZE_S" val="10"/>
  <p:tag name="MMCOA_POSITION_L" val=";;;"/>
  <p:tag name="MMCOA_POSITION_M" val=";;;"/>
  <p:tag name="MMCOA_POSITION_S" val=";;;"/>
  <p:tag name="MMCOA_HIDEONCOLOUR" val="N"/>
  <p:tag name="MMCOA_HIDEONWHITE" val="N"/>
</p:tagLst>
</file>

<file path=ppt/tags/tag7.xml><?xml version="1.0" encoding="utf-8"?>
<p:tagLst xmlns:a="http://schemas.openxmlformats.org/drawingml/2006/main" xmlns:r="http://schemas.openxmlformats.org/officeDocument/2006/relationships" xmlns:p="http://schemas.openxmlformats.org/presentationml/2006/main">
  <p:tag name="MMCOA_SMARTSHAPE" val="Y"/>
  <p:tag name="MMCOA_FONTSIZE_L" val="12"/>
  <p:tag name="MMCOA_FONTSIZE_M" val="12"/>
  <p:tag name="MMCOA_FONTSIZE_S" val="12"/>
  <p:tag name="MMCOA_POSITION_L" val="0;158.625;222.75;756"/>
  <p:tag name="MMCOA_POSITION_M" val="0;158.625;222.75;756"/>
  <p:tag name="MMCOA_POSITION_S" val="0;158.625;222.75;756"/>
  <p:tag name="MMCOA_HIDEONCOLOUR" val="N"/>
  <p:tag name="MMCOA_HIDEONWHITE" val="Y"/>
</p:tagLst>
</file>

<file path=ppt/tags/tag8.xml><?xml version="1.0" encoding="utf-8"?>
<p:tagLst xmlns:a="http://schemas.openxmlformats.org/drawingml/2006/main" xmlns:r="http://schemas.openxmlformats.org/officeDocument/2006/relationships" xmlns:p="http://schemas.openxmlformats.org/presentationml/2006/main">
  <p:tag name="MMCOA_SMARTSHAPE" val="Y"/>
  <p:tag name="MMCOA_FONTSIZE_L" val="20"/>
  <p:tag name="MMCOA_FONTSIZE_M" val="20"/>
  <p:tag name="MMCOA_FONTSIZE_S" val="20"/>
  <p:tag name="MMCOA_POSITION_L" val="248.75;211.75;32.625;309.875"/>
  <p:tag name="MMCOA_POSITION_M" val="248.75;211.75;32.625;309.875"/>
  <p:tag name="MMCOA_POSITION_S" val="248.75;211.75;32.625;309.875"/>
  <p:tag name="MMCOA_HIDEONCOLOUR" val="N"/>
  <p:tag name="MMCOA_HIDEONWHITE" val="N"/>
</p:tagLst>
</file>

<file path=ppt/tags/tag9.xml><?xml version="1.0" encoding="utf-8"?>
<p:tagLst xmlns:a="http://schemas.openxmlformats.org/drawingml/2006/main" xmlns:r="http://schemas.openxmlformats.org/officeDocument/2006/relationships" xmlns:p="http://schemas.openxmlformats.org/presentationml/2006/main">
  <p:tag name="MMCOA_SMARTSHAPE" val="Y"/>
  <p:tag name="MMCOA_FONTSIZE_L" val="32"/>
  <p:tag name="MMCOA_FONTSIZE_M" val="32"/>
  <p:tag name="MMCOA_FONTSIZE_S" val="32"/>
  <p:tag name="MMCOA_POSITION_L" val="248.75;249.875;66.125;466.125"/>
  <p:tag name="MMCOA_POSITION_M" val="248.75;249.875;66.125;466.125"/>
  <p:tag name="MMCOA_POSITION_S" val="248.75;249.875;66.125;466.125"/>
  <p:tag name="MMCOA_HIDEONCOLOUR" val="N"/>
  <p:tag name="MMCOA_HIDEONWHITE" val="N"/>
</p:tagLst>
</file>

<file path=ppt/theme/theme1.xml><?xml version="1.0" encoding="utf-8"?>
<a:theme xmlns:a="http://schemas.openxmlformats.org/drawingml/2006/main" name="MMC Standard">
  <a:themeElements>
    <a:clrScheme name="MMC Standard 1">
      <a:dk1>
        <a:srgbClr val="3F3F3F"/>
      </a:dk1>
      <a:lt1>
        <a:srgbClr val="FFFFFF"/>
      </a:lt1>
      <a:dk2>
        <a:srgbClr val="00A2DF"/>
      </a:dk2>
      <a:lt2>
        <a:srgbClr val="0057A6"/>
      </a:lt2>
      <a:accent1>
        <a:srgbClr val="00A2DF"/>
      </a:accent1>
      <a:accent2>
        <a:srgbClr val="FF6400"/>
      </a:accent2>
      <a:accent3>
        <a:srgbClr val="FFFFFF"/>
      </a:accent3>
      <a:accent4>
        <a:srgbClr val="343434"/>
      </a:accent4>
      <a:accent5>
        <a:srgbClr val="AACEEC"/>
      </a:accent5>
      <a:accent6>
        <a:srgbClr val="E75A00"/>
      </a:accent6>
      <a:hlink>
        <a:srgbClr val="FCC917"/>
      </a:hlink>
      <a:folHlink>
        <a:srgbClr val="86C100"/>
      </a:folHlink>
    </a:clrScheme>
    <a:fontScheme name="MMC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objectDefaults>
  <a:extraClrSchemeLst>
    <a:extraClrScheme>
      <a:clrScheme name="MMC Standard 1">
        <a:dk1>
          <a:srgbClr val="3F3F3F"/>
        </a:dk1>
        <a:lt1>
          <a:srgbClr val="FFFFFF"/>
        </a:lt1>
        <a:dk2>
          <a:srgbClr val="00A2DF"/>
        </a:dk2>
        <a:lt2>
          <a:srgbClr val="0057A6"/>
        </a:lt2>
        <a:accent1>
          <a:srgbClr val="00A2DF"/>
        </a:accent1>
        <a:accent2>
          <a:srgbClr val="FF6400"/>
        </a:accent2>
        <a:accent3>
          <a:srgbClr val="FFFFFF"/>
        </a:accent3>
        <a:accent4>
          <a:srgbClr val="343434"/>
        </a:accent4>
        <a:accent5>
          <a:srgbClr val="AACEEC"/>
        </a:accent5>
        <a:accent6>
          <a:srgbClr val="E75A00"/>
        </a:accent6>
        <a:hlink>
          <a:srgbClr val="FCC917"/>
        </a:hlink>
        <a:folHlink>
          <a:srgbClr val="86C100"/>
        </a:folHlink>
      </a:clrScheme>
      <a:clrMap bg1="lt1" tx1="dk1" bg2="lt2" tx2="dk2" accent1="accent1" accent2="accent2" accent3="accent3" accent4="accent4" accent5="accent5" accent6="accent6" hlink="hlink" folHlink="folHlink"/>
    </a:extraClrScheme>
    <a:extraClrScheme>
      <a:clrScheme name="MMC Standard 2">
        <a:dk1>
          <a:srgbClr val="3F3F3F"/>
        </a:dk1>
        <a:lt1>
          <a:srgbClr val="FFFFFF"/>
        </a:lt1>
        <a:dk2>
          <a:srgbClr val="00A2DF"/>
        </a:dk2>
        <a:lt2>
          <a:srgbClr val="0057A6"/>
        </a:lt2>
        <a:accent1>
          <a:srgbClr val="FF6400"/>
        </a:accent1>
        <a:accent2>
          <a:srgbClr val="FCC917"/>
        </a:accent2>
        <a:accent3>
          <a:srgbClr val="FFFFFF"/>
        </a:accent3>
        <a:accent4>
          <a:srgbClr val="343434"/>
        </a:accent4>
        <a:accent5>
          <a:srgbClr val="FFB8AA"/>
        </a:accent5>
        <a:accent6>
          <a:srgbClr val="E4B614"/>
        </a:accent6>
        <a:hlink>
          <a:srgbClr val="86C100"/>
        </a:hlink>
        <a:folHlink>
          <a:srgbClr val="E23828"/>
        </a:folHlink>
      </a:clrScheme>
      <a:clrMap bg1="lt1" tx1="dk1" bg2="lt2" tx2="dk2" accent1="accent1" accent2="accent2" accent3="accent3" accent4="accent4" accent5="accent5" accent6="accent6" hlink="hlink" folHlink="folHlink"/>
    </a:extraClrScheme>
    <a:extraClrScheme>
      <a:clrScheme name="MMC Standard 3">
        <a:dk1>
          <a:srgbClr val="3F3F3F"/>
        </a:dk1>
        <a:lt1>
          <a:srgbClr val="FFFFFF"/>
        </a:lt1>
        <a:dk2>
          <a:srgbClr val="00A2DF"/>
        </a:dk2>
        <a:lt2>
          <a:srgbClr val="0057A6"/>
        </a:lt2>
        <a:accent1>
          <a:srgbClr val="FCC917"/>
        </a:accent1>
        <a:accent2>
          <a:srgbClr val="FF6400"/>
        </a:accent2>
        <a:accent3>
          <a:srgbClr val="FFFFFF"/>
        </a:accent3>
        <a:accent4>
          <a:srgbClr val="343434"/>
        </a:accent4>
        <a:accent5>
          <a:srgbClr val="FDE1AB"/>
        </a:accent5>
        <a:accent6>
          <a:srgbClr val="E75A00"/>
        </a:accent6>
        <a:hlink>
          <a:srgbClr val="86C100"/>
        </a:hlink>
        <a:folHlink>
          <a:srgbClr val="E23828"/>
        </a:folHlink>
      </a:clrScheme>
      <a:clrMap bg1="lt1" tx1="dk1" bg2="lt2" tx2="dk2" accent1="accent1" accent2="accent2" accent3="accent3" accent4="accent4" accent5="accent5" accent6="accent6" hlink="hlink" folHlink="folHlink"/>
    </a:extraClrScheme>
    <a:extraClrScheme>
      <a:clrScheme name="MMC Standard 4">
        <a:dk1>
          <a:srgbClr val="3F3F3F"/>
        </a:dk1>
        <a:lt1>
          <a:srgbClr val="FFFFFF"/>
        </a:lt1>
        <a:dk2>
          <a:srgbClr val="00A2DF"/>
        </a:dk2>
        <a:lt2>
          <a:srgbClr val="0057A6"/>
        </a:lt2>
        <a:accent1>
          <a:srgbClr val="86C100"/>
        </a:accent1>
        <a:accent2>
          <a:srgbClr val="E23828"/>
        </a:accent2>
        <a:accent3>
          <a:srgbClr val="FFFFFF"/>
        </a:accent3>
        <a:accent4>
          <a:srgbClr val="343434"/>
        </a:accent4>
        <a:accent5>
          <a:srgbClr val="C3DDAA"/>
        </a:accent5>
        <a:accent6>
          <a:srgbClr val="CD3223"/>
        </a:accent6>
        <a:hlink>
          <a:srgbClr val="FCC917"/>
        </a:hlink>
        <a:folHlink>
          <a:srgbClr val="FF6400"/>
        </a:folHlink>
      </a:clrScheme>
      <a:clrMap bg1="lt1" tx1="dk1" bg2="lt2" tx2="dk2" accent1="accent1" accent2="accent2" accent3="accent3" accent4="accent4" accent5="accent5" accent6="accent6" hlink="hlink" folHlink="folHlink"/>
    </a:extraClrScheme>
    <a:extraClrScheme>
      <a:clrScheme name="MMC Standard 5">
        <a:dk1>
          <a:srgbClr val="3F3F3F"/>
        </a:dk1>
        <a:lt1>
          <a:srgbClr val="FFFFFF"/>
        </a:lt1>
        <a:dk2>
          <a:srgbClr val="00A2DF"/>
        </a:dk2>
        <a:lt2>
          <a:srgbClr val="0057A6"/>
        </a:lt2>
        <a:accent1>
          <a:srgbClr val="E23828"/>
        </a:accent1>
        <a:accent2>
          <a:srgbClr val="86C100"/>
        </a:accent2>
        <a:accent3>
          <a:srgbClr val="FFFFFF"/>
        </a:accent3>
        <a:accent4>
          <a:srgbClr val="343434"/>
        </a:accent4>
        <a:accent5>
          <a:srgbClr val="EEAEAC"/>
        </a:accent5>
        <a:accent6>
          <a:srgbClr val="79AF00"/>
        </a:accent6>
        <a:hlink>
          <a:srgbClr val="FCC917"/>
        </a:hlink>
        <a:folHlink>
          <a:srgbClr val="FF6400"/>
        </a:folHlink>
      </a:clrScheme>
      <a:clrMap bg1="lt1" tx1="dk1" bg2="lt2" tx2="dk2" accent1="accent1" accent2="accent2" accent3="accent3" accent4="accent4" accent5="accent5" accent6="accent6" hlink="hlink" folHlink="folHlink"/>
    </a:extraClrScheme>
    <a:extraClrScheme>
      <a:clrScheme name="MMC Standard 6">
        <a:dk1>
          <a:srgbClr val="3F3F3F"/>
        </a:dk1>
        <a:lt1>
          <a:srgbClr val="FFFFFF"/>
        </a:lt1>
        <a:dk2>
          <a:srgbClr val="00A2DF"/>
        </a:dk2>
        <a:lt2>
          <a:srgbClr val="0057A6"/>
        </a:lt2>
        <a:accent1>
          <a:srgbClr val="70512C"/>
        </a:accent1>
        <a:accent2>
          <a:srgbClr val="86C100"/>
        </a:accent2>
        <a:accent3>
          <a:srgbClr val="FFFFFF"/>
        </a:accent3>
        <a:accent4>
          <a:srgbClr val="343434"/>
        </a:accent4>
        <a:accent5>
          <a:srgbClr val="BBB3AC"/>
        </a:accent5>
        <a:accent6>
          <a:srgbClr val="79AF00"/>
        </a:accent6>
        <a:hlink>
          <a:srgbClr val="FCC917"/>
        </a:hlink>
        <a:folHlink>
          <a:srgbClr val="FF6400"/>
        </a:folHlink>
      </a:clrScheme>
      <a:clrMap bg1="lt1" tx1="dk1" bg2="lt2" tx2="dk2" accent1="accent1" accent2="accent2" accent3="accent3" accent4="accent4" accent5="accent5" accent6="accent6" hlink="hlink" folHlink="folHlink"/>
    </a:extraClrScheme>
    <a:extraClrScheme>
      <a:clrScheme name="MMC Standard 7">
        <a:dk1>
          <a:srgbClr val="00A2DF"/>
        </a:dk1>
        <a:lt1>
          <a:srgbClr val="FFFFFF"/>
        </a:lt1>
        <a:dk2>
          <a:srgbClr val="3F3F3F"/>
        </a:dk2>
        <a:lt2>
          <a:srgbClr val="0057A6"/>
        </a:lt2>
        <a:accent1>
          <a:srgbClr val="00A2DF"/>
        </a:accent1>
        <a:accent2>
          <a:srgbClr val="FF6400"/>
        </a:accent2>
        <a:accent3>
          <a:srgbClr val="AFAFAF"/>
        </a:accent3>
        <a:accent4>
          <a:srgbClr val="DADADA"/>
        </a:accent4>
        <a:accent5>
          <a:srgbClr val="AACEEC"/>
        </a:accent5>
        <a:accent6>
          <a:srgbClr val="E75A00"/>
        </a:accent6>
        <a:hlink>
          <a:srgbClr val="FCC917"/>
        </a:hlink>
        <a:folHlink>
          <a:srgbClr val="86C100"/>
        </a:folHlink>
      </a:clrScheme>
      <a:clrMap bg1="dk2" tx1="lt1" bg2="dk1" tx2="lt2" accent1="accent1" accent2="accent2" accent3="accent3" accent4="accent4" accent5="accent5" accent6="accent6" hlink="hlink" folHlink="folHlink"/>
    </a:extraClrScheme>
    <a:extraClrScheme>
      <a:clrScheme name="MMC Standard 8">
        <a:dk1>
          <a:srgbClr val="00A2DF"/>
        </a:dk1>
        <a:lt1>
          <a:srgbClr val="FFFFFF"/>
        </a:lt1>
        <a:dk2>
          <a:srgbClr val="3F3F3F"/>
        </a:dk2>
        <a:lt2>
          <a:srgbClr val="0057A6"/>
        </a:lt2>
        <a:accent1>
          <a:srgbClr val="FF6400"/>
        </a:accent1>
        <a:accent2>
          <a:srgbClr val="FCC917"/>
        </a:accent2>
        <a:accent3>
          <a:srgbClr val="AFAFAF"/>
        </a:accent3>
        <a:accent4>
          <a:srgbClr val="DADADA"/>
        </a:accent4>
        <a:accent5>
          <a:srgbClr val="FFB8AA"/>
        </a:accent5>
        <a:accent6>
          <a:srgbClr val="E4B614"/>
        </a:accent6>
        <a:hlink>
          <a:srgbClr val="86C100"/>
        </a:hlink>
        <a:folHlink>
          <a:srgbClr val="E23828"/>
        </a:folHlink>
      </a:clrScheme>
      <a:clrMap bg1="dk2" tx1="lt1" bg2="dk1" tx2="lt2" accent1="accent1" accent2="accent2" accent3="accent3" accent4="accent4" accent5="accent5" accent6="accent6" hlink="hlink" folHlink="folHlink"/>
    </a:extraClrScheme>
    <a:extraClrScheme>
      <a:clrScheme name="MMC Standard 9">
        <a:dk1>
          <a:srgbClr val="00A2DF"/>
        </a:dk1>
        <a:lt1>
          <a:srgbClr val="FFFFFF"/>
        </a:lt1>
        <a:dk2>
          <a:srgbClr val="3F3F3F"/>
        </a:dk2>
        <a:lt2>
          <a:srgbClr val="0057A6"/>
        </a:lt2>
        <a:accent1>
          <a:srgbClr val="FCC917"/>
        </a:accent1>
        <a:accent2>
          <a:srgbClr val="FF6400"/>
        </a:accent2>
        <a:accent3>
          <a:srgbClr val="AFAFAF"/>
        </a:accent3>
        <a:accent4>
          <a:srgbClr val="DADADA"/>
        </a:accent4>
        <a:accent5>
          <a:srgbClr val="FDE1AB"/>
        </a:accent5>
        <a:accent6>
          <a:srgbClr val="E75A00"/>
        </a:accent6>
        <a:hlink>
          <a:srgbClr val="86C100"/>
        </a:hlink>
        <a:folHlink>
          <a:srgbClr val="E23828"/>
        </a:folHlink>
      </a:clrScheme>
      <a:clrMap bg1="dk2" tx1="lt1" bg2="dk1" tx2="lt2" accent1="accent1" accent2="accent2" accent3="accent3" accent4="accent4" accent5="accent5" accent6="accent6" hlink="hlink" folHlink="folHlink"/>
    </a:extraClrScheme>
    <a:extraClrScheme>
      <a:clrScheme name="MMC Standard 10">
        <a:dk1>
          <a:srgbClr val="00A2DF"/>
        </a:dk1>
        <a:lt1>
          <a:srgbClr val="FFFFFF"/>
        </a:lt1>
        <a:dk2>
          <a:srgbClr val="3F3F3F"/>
        </a:dk2>
        <a:lt2>
          <a:srgbClr val="0057A6"/>
        </a:lt2>
        <a:accent1>
          <a:srgbClr val="86C100"/>
        </a:accent1>
        <a:accent2>
          <a:srgbClr val="E23828"/>
        </a:accent2>
        <a:accent3>
          <a:srgbClr val="AFAFAF"/>
        </a:accent3>
        <a:accent4>
          <a:srgbClr val="DADADA"/>
        </a:accent4>
        <a:accent5>
          <a:srgbClr val="C3DDAA"/>
        </a:accent5>
        <a:accent6>
          <a:srgbClr val="CD3223"/>
        </a:accent6>
        <a:hlink>
          <a:srgbClr val="FCC917"/>
        </a:hlink>
        <a:folHlink>
          <a:srgbClr val="FF6400"/>
        </a:folHlink>
      </a:clrScheme>
      <a:clrMap bg1="dk2" tx1="lt1" bg2="dk1" tx2="lt2" accent1="accent1" accent2="accent2" accent3="accent3" accent4="accent4" accent5="accent5" accent6="accent6" hlink="hlink" folHlink="folHlink"/>
    </a:extraClrScheme>
    <a:extraClrScheme>
      <a:clrScheme name="MMC Standard 11">
        <a:dk1>
          <a:srgbClr val="00A2DF"/>
        </a:dk1>
        <a:lt1>
          <a:srgbClr val="FFFFFF"/>
        </a:lt1>
        <a:dk2>
          <a:srgbClr val="3F3F3F"/>
        </a:dk2>
        <a:lt2>
          <a:srgbClr val="0057A6"/>
        </a:lt2>
        <a:accent1>
          <a:srgbClr val="E23828"/>
        </a:accent1>
        <a:accent2>
          <a:srgbClr val="86C100"/>
        </a:accent2>
        <a:accent3>
          <a:srgbClr val="AFAFAF"/>
        </a:accent3>
        <a:accent4>
          <a:srgbClr val="DADADA"/>
        </a:accent4>
        <a:accent5>
          <a:srgbClr val="EEAEAC"/>
        </a:accent5>
        <a:accent6>
          <a:srgbClr val="79AF00"/>
        </a:accent6>
        <a:hlink>
          <a:srgbClr val="FCC917"/>
        </a:hlink>
        <a:folHlink>
          <a:srgbClr val="FF6400"/>
        </a:folHlink>
      </a:clrScheme>
      <a:clrMap bg1="dk2" tx1="lt1" bg2="dk1" tx2="lt2" accent1="accent1" accent2="accent2" accent3="accent3" accent4="accent4" accent5="accent5" accent6="accent6" hlink="hlink" folHlink="folHlink"/>
    </a:extraClrScheme>
    <a:extraClrScheme>
      <a:clrScheme name="MMC Standard 12">
        <a:dk1>
          <a:srgbClr val="00A2DF"/>
        </a:dk1>
        <a:lt1>
          <a:srgbClr val="FFFFFF"/>
        </a:lt1>
        <a:dk2>
          <a:srgbClr val="3F3F3F"/>
        </a:dk2>
        <a:lt2>
          <a:srgbClr val="0057A6"/>
        </a:lt2>
        <a:accent1>
          <a:srgbClr val="70512C"/>
        </a:accent1>
        <a:accent2>
          <a:srgbClr val="86C100"/>
        </a:accent2>
        <a:accent3>
          <a:srgbClr val="AFAFAF"/>
        </a:accent3>
        <a:accent4>
          <a:srgbClr val="DADADA"/>
        </a:accent4>
        <a:accent5>
          <a:srgbClr val="BBB3AC"/>
        </a:accent5>
        <a:accent6>
          <a:srgbClr val="79AF00"/>
        </a:accent6>
        <a:hlink>
          <a:srgbClr val="FCC917"/>
        </a:hlink>
        <a:folHlink>
          <a:srgbClr val="FF64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MMC Standard</Template>
  <TotalTime>3542</TotalTime>
  <Words>1204</Words>
  <Application>Microsoft Office PowerPoint</Application>
  <PresentationFormat>Custom</PresentationFormat>
  <Paragraphs>198</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MMC Standard</vt:lpstr>
      <vt:lpstr>A Presentation On   Textile Fires in Pakistan  </vt:lpstr>
      <vt:lpstr>PRESENTATION OUTLINE</vt:lpstr>
      <vt:lpstr>TEXTILE INDUSTRY PAKISTAN</vt:lpstr>
      <vt:lpstr>TEXTILE SECTOR:</vt:lpstr>
      <vt:lpstr>PAKISTAN’S TEXTILE EXPORT SPLIT- FY 2011</vt:lpstr>
      <vt:lpstr>BASIC TEXTILE FUNCTIONS:</vt:lpstr>
      <vt:lpstr>BASIC TEXTILE FUNCTIONS:</vt:lpstr>
      <vt:lpstr>STATISTICS- LOSS RATIO LAST 3 YEARS</vt:lpstr>
      <vt:lpstr>ANALYSIS</vt:lpstr>
      <vt:lpstr>ANALYSIS Cont….</vt:lpstr>
      <vt:lpstr>RISK MANAGEMENT</vt:lpstr>
      <vt:lpstr>POSSIBLE CAUSES OF FIRE</vt:lpstr>
      <vt:lpstr>RISK MANAGEMENT</vt:lpstr>
      <vt:lpstr>RISK MANAGEMENT</vt:lpstr>
      <vt:lpstr>ASTOUNDING FIRE LOSSES TEXTILE SECTOR</vt:lpstr>
      <vt:lpstr>ASTOUNDING FIRE LOSSES TEXTILE SECTOR</vt:lpstr>
      <vt:lpstr>ASTOUNDING FIRE LOSSES TEXTILE SECTOR</vt:lpstr>
      <vt:lpstr>CUSTOMER EXPECTATIONS</vt:lpstr>
      <vt:lpstr>CLAIMS MANAGEMENT IN GENERAL INSURANCE IMPORTANT ASPECTS</vt:lpstr>
      <vt:lpstr>CLAIMS MANAGEMENT IN GENERAL INSURANCE IMPORTANT ASPECTS CONT…..</vt:lpstr>
      <vt:lpstr>TRADITIONAL CLAIMS HANDLING</vt:lpstr>
      <vt:lpstr>CLAIMS MANAGEMENT  STEPS- VIEWPOINT </vt:lpstr>
      <vt:lpstr>CLAIMS MANAGEMENT</vt:lpstr>
      <vt:lpstr>CLAIMS MANAGEMENT SALVAGE HANDLING</vt:lpstr>
      <vt:lpstr>SALVAGE MANAGEMENT</vt:lpstr>
      <vt:lpstr>CLAIMS MANAGEMENT SALVAGE HANDLING CONT……</vt:lpstr>
      <vt:lpstr>Slide 26</vt:lpstr>
    </vt:vector>
  </TitlesOfParts>
  <Company>PT. Marsh Indonesia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Marsh Introduction  Find the Upside! Turning Risk into Competitive Advantage</dc:title>
  <dc:creator>Asad U. Khan</dc:creator>
  <cp:lastModifiedBy>Computer-1</cp:lastModifiedBy>
  <cp:revision>501</cp:revision>
  <cp:lastPrinted>2006-03-13T17:59:09Z</cp:lastPrinted>
  <dcterms:created xsi:type="dcterms:W3CDTF">2007-05-31T16:48:26Z</dcterms:created>
  <dcterms:modified xsi:type="dcterms:W3CDTF">2012-12-07T11:33:28Z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OA_Template">
    <vt:lpwstr>MMC Standard.pot</vt:lpwstr>
  </property>
  <property fmtid="{D5CDD505-2E9C-101B-9397-08002B2CF9AE}" pid="3" name="MMCOA_TemplateVersion">
    <vt:lpwstr>4.5</vt:lpwstr>
  </property>
  <property fmtid="{D5CDD505-2E9C-101B-9397-08002B2CF9AE}" pid="4" name="MMCOA_OriginalScheme">
    <vt:lpwstr> 1</vt:lpwstr>
  </property>
  <property fmtid="{D5CDD505-2E9C-101B-9397-08002B2CF9AE}" pid="5" name="MMCOA_FontSize">
    <vt:lpwstr>Medium</vt:lpwstr>
  </property>
  <property fmtid="{D5CDD505-2E9C-101B-9397-08002B2CF9AE}" pid="6" name="MMCOA_PPLT">
    <vt:lpwstr>LT|21080719560316447|PowerPoint</vt:lpwstr>
  </property>
</Properties>
</file>