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313" r:id="rId3"/>
    <p:sldId id="316" r:id="rId4"/>
    <p:sldId id="258" r:id="rId5"/>
    <p:sldId id="261" r:id="rId6"/>
    <p:sldId id="262" r:id="rId7"/>
    <p:sldId id="302" r:id="rId8"/>
    <p:sldId id="277" r:id="rId9"/>
    <p:sldId id="315" r:id="rId10"/>
    <p:sldId id="298" r:id="rId11"/>
    <p:sldId id="265" r:id="rId12"/>
    <p:sldId id="267" r:id="rId13"/>
    <p:sldId id="317" r:id="rId14"/>
    <p:sldId id="268" r:id="rId15"/>
    <p:sldId id="270" r:id="rId16"/>
    <p:sldId id="271" r:id="rId17"/>
    <p:sldId id="272" r:id="rId18"/>
    <p:sldId id="301" r:id="rId19"/>
    <p:sldId id="318" r:id="rId20"/>
    <p:sldId id="287" r:id="rId21"/>
    <p:sldId id="283" r:id="rId22"/>
    <p:sldId id="284" r:id="rId23"/>
    <p:sldId id="300" r:id="rId24"/>
    <p:sldId id="294" r:id="rId25"/>
    <p:sldId id="308" r:id="rId26"/>
    <p:sldId id="305" r:id="rId27"/>
    <p:sldId id="310" r:id="rId28"/>
    <p:sldId id="309" r:id="rId29"/>
    <p:sldId id="319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72471F3-44ED-4A8C-AA40-B75EE1681E2A}">
          <p14:sldIdLst>
            <p14:sldId id="256"/>
            <p14:sldId id="313"/>
            <p14:sldId id="316"/>
            <p14:sldId id="258"/>
            <p14:sldId id="259"/>
            <p14:sldId id="260"/>
            <p14:sldId id="261"/>
            <p14:sldId id="262"/>
            <p14:sldId id="302"/>
            <p14:sldId id="277"/>
            <p14:sldId id="315"/>
            <p14:sldId id="298"/>
          </p14:sldIdLst>
        </p14:section>
        <p14:section name="Allai/Duber Khwar" id="{C6CFD5A1-B1FD-4B39-88BB-1345EEE86F95}">
          <p14:sldIdLst>
            <p14:sldId id="265"/>
            <p14:sldId id="267"/>
            <p14:sldId id="317"/>
            <p14:sldId id="268"/>
            <p14:sldId id="270"/>
            <p14:sldId id="271"/>
            <p14:sldId id="272"/>
            <p14:sldId id="301"/>
            <p14:sldId id="318"/>
          </p14:sldIdLst>
        </p14:section>
        <p14:section name="SECL" id="{C63B6EEF-C342-443E-81B5-5FC1B43FC03B}">
          <p14:sldIdLst>
            <p14:sldId id="287"/>
            <p14:sldId id="283"/>
            <p14:sldId id="284"/>
            <p14:sldId id="300"/>
          </p14:sldIdLst>
        </p14:section>
        <p14:section name="KEL" id="{5FE9141D-D5AC-4508-8951-5E7762F1923C}">
          <p14:sldIdLst>
            <p14:sldId id="294"/>
            <p14:sldId id="308"/>
            <p14:sldId id="305"/>
            <p14:sldId id="310"/>
            <p14:sldId id="309"/>
            <p14:sldId id="311"/>
            <p14:sldId id="319"/>
            <p14:sldId id="312"/>
          </p14:sldIdLst>
        </p14:section>
        <p14:section name="Concluding Remarks" id="{D2BF1B89-7026-429F-8743-93844CF6D45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99" autoAdjust="0"/>
    <p:restoredTop sz="94660"/>
  </p:normalViewPr>
  <p:slideViewPr>
    <p:cSldViewPr>
      <p:cViewPr varScale="1">
        <p:scale>
          <a:sx n="68" d="100"/>
          <a:sy n="68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EEC81-EB87-4101-A7D9-7310B715CB45}" type="datetimeFigureOut">
              <a:rPr lang="en-GB" smtClean="0"/>
              <a:pPr/>
              <a:t>07/12/2012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473D-8361-45C0-AA99-B41643FFD5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92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473D-8361-45C0-AA99-B41643FFD5D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877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473D-8361-45C0-AA99-B41643FFD5D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05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86CD8-EBA4-43CE-83DE-2CCA698A5ED0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F23AB-6F65-4D1C-95D2-610527D209FF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E7120-75E6-4512-AE9B-E47169C8492E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3879DC-1D68-4F84-8C01-24CB5EEB94F8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CEB66-89EF-48A5-9392-BD6E37198FA4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939DB-E1AB-4949-BE6D-324F073E0FC6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0EF66-239D-4AA9-A3E4-1D0CBA2E8BF0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69164-95F2-4150-9FA1-2E1E4EDC8878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B55FA0-E99E-4904-A9CF-566C039AD64B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AA0A0-03CC-4775-813F-35F02840CF94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CD8B8-7C6C-46E9-B4A7-DD70583B4831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5266FC-468F-42C8-8640-F488E40FA680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10590D-29F0-48B3-9362-E466F7A7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848600" cy="108790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Power Plant Losses -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Examples from Pakistan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13935" y="1828801"/>
            <a:ext cx="7406640" cy="1752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Mansoor Ali Khan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General Manager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Hamid Mukhtar &amp; Company (Pvt) Ltd.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770" y="3886200"/>
            <a:ext cx="2344249" cy="154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095" y="5553075"/>
            <a:ext cx="59436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Karachi Insurance Institute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December 4th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 Mw </a:t>
            </a:r>
            <a:r>
              <a:rPr lang="en-US" sz="3600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Hydel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Power Project - Flood Loss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Project sites – Weir Site and Power house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Connected by 9 tunnels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Loss occurred due to unprecedented rainfall and flooding in July 2010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Claimed loss Rs 2.3 billion (US$ 28.75 m)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Still not restored </a:t>
            </a:r>
            <a:r>
              <a:rPr lang="en-U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Tunnels blocked with debris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Many Local and Chinese Workers buried under debris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ber Khwar_project image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93221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>
            <a:spLocks/>
          </p:cNvSpPr>
          <p:nvPr/>
        </p:nvSpPr>
        <p:spPr>
          <a:xfrm>
            <a:off x="2362200" y="1628001"/>
            <a:ext cx="871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Weir Site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1534" y="1905000"/>
            <a:ext cx="440534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0800" y="2971800"/>
            <a:ext cx="293689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3276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Power House Site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92068" y="2138222"/>
            <a:ext cx="3351742" cy="909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google image_11-07-10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200" y="177000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590800"/>
            <a:ext cx="1962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Weir Site - before flood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3352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GB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endParaRPr lang="en-GB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google image_23-05-11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99200" y="152400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295400" y="4114800"/>
            <a:ext cx="170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Weir Site, Stilling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asin and Campsite washed away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04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5-WS_PIS_Before floo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098" y="680162"/>
            <a:ext cx="4406901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06-WS_PIS_After flo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599" y="685801"/>
            <a:ext cx="4140000" cy="4794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1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Powerhouse building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Covered with debris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illing basin before floo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484400"/>
            <a:ext cx="4320000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Stilling basin after flo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1477855"/>
            <a:ext cx="4320000" cy="3246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3713202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Stilling basin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8978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Filled with debris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-Powerhouse camp_before flood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800" y="1676399"/>
            <a:ext cx="4320000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P1010039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1676400"/>
            <a:ext cx="4320000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385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 House Campsite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233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Buried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nder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ebris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take tunnel before floo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339" y="1609454"/>
            <a:ext cx="4356461" cy="3267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Intake tunnel after flo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609453"/>
            <a:ext cx="4349750" cy="326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28407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Tunnel exit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8675" y="4191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Exit blocked by Debris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IPP  CC Gas Turbine Rotor damage – EAR / DSU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Rotor blades, Stator Vanes, Rotor shaft damage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 delayed 120 days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damage Claim US$ 17.5 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DSU Claim US$ 3.1 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Human Error during commissioning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GT-1 Control Cabin		  GT-2 Control Cabin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52" b="21869"/>
          <a:stretch>
            <a:fillRect/>
          </a:stretch>
        </p:blipFill>
        <p:spPr bwMode="auto">
          <a:xfrm>
            <a:off x="1371599" y="1371600"/>
            <a:ext cx="76844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effectLst/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39496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Introduction </a:t>
            </a:r>
            <a:r>
              <a:rPr lang="en-GB" sz="20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Power Plants</a:t>
            </a:r>
          </a:p>
          <a:p>
            <a:pPr marL="539496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Common Types of Failures </a:t>
            </a:r>
            <a:endParaRPr lang="en-GB" sz="20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39496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Examples of PP Losses 2007-2012</a:t>
            </a:r>
          </a:p>
          <a:p>
            <a:pPr marL="539496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Concluding remarks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91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 Shayan Ahmed\Desktop\HMCL\Workshop 4-12 Presentation MAK\SECL\Photograph No. 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10037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 Shayan Ahmed\Desktop\HMCL\Workshop 4-12 Presentation MAK\SECL\Photograph No. 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700"/>
            <a:ext cx="4119562" cy="6007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Thrust collar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631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Rotor Blades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23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 Shayan Ahmed\Desktop\HMCL\Workshop 4-12 Presentation MAK\SECL\Photograph No. 07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00" y="253200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Damaged Rotor blade tips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1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 Shayan Ahmed\Desktop\HMCL\Workshop 4-12 Presentation MAK\SECL\Photograph No. 11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220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Damaged Stator Vanes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1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IPP Steam Turbine Rotor damage  – MBD/ BI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Metal chipped off Bearing thrust collar journal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damage – Within deductible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Business Interruption Claim US$ 400 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Out of service 95 days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M Shayan Ahmed\Desktop\HMCL\Workshop 4-12 Presentation MAK\KEL\Photograph No. 10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200"/>
            <a:ext cx="8640000" cy="63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Chipped of metal from Steam turbine rotor bearing thrust collar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4343400"/>
            <a:ext cx="1066800" cy="8382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30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Hydro Power Flood Loss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Run of the river Hydro Power project  96 MW being constructed on the Indus River.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Overtopping of Coffer Dam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Turbines, Generators, LV and HV switchgear,  Panels etc. were submerged in Water for many days. 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Damage claim is approx. USD 55 million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 DSU cover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752600"/>
            <a:ext cx="4320000" cy="3240000"/>
            <a:chOff x="2312400" y="1600200"/>
            <a:chExt cx="4320000" cy="3240000"/>
          </a:xfrm>
        </p:grpSpPr>
        <p:pic>
          <p:nvPicPr>
            <p:cNvPr id="1027" name="Picture 3" descr="part2"/>
            <p:cNvPicPr preferRelativeResize="0"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12400" y="1600200"/>
              <a:ext cx="4320000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328729" y="3883224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Unopened equipment submerged 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1752600"/>
            <a:ext cx="4320000" cy="3240000"/>
            <a:chOff x="4671600" y="1828799"/>
            <a:chExt cx="4320000" cy="3240000"/>
          </a:xfrm>
        </p:grpSpPr>
        <p:pic>
          <p:nvPicPr>
            <p:cNvPr id="1026" name="Picture 2" descr="part1"/>
            <p:cNvPicPr preferRelativeResize="0"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1600" y="1828799"/>
              <a:ext cx="4320000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671600" y="4111823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Unopened equipment submerged 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CC Gas Turbine IPP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175 Mw IPP - 120.9 Mw Gas Turbine &amp; 64.2 Mw steam turbine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Recurring combustion nozzle damages during commissioning 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Cause was unsuitable specifications of Fuel gas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LEG 3/96 cover was available – Design faults covered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 delayed by 13 months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rt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1677" y="228600"/>
            <a:ext cx="3494523" cy="2620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part7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6600" y="228596"/>
            <a:ext cx="3531600" cy="262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part8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3886200"/>
            <a:ext cx="3525078" cy="262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10238" y="297328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Burnt nozzle assembly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600" y="297328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Nozzle cover damaged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039" y="347398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Damaged flow sleeve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Lessons to be Learnt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Return period basis needs to be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reviewed</a:t>
            </a: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Safe Storage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equipment and materials during erection 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risk surveys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during Construction &amp; Operations 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Awareness of 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LEG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coverage 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Awareness and  understanding of DSU/BI basis for assessment </a:t>
            </a:r>
          </a:p>
          <a:p>
            <a:r>
              <a:rPr lang="en-GB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 of specialists to assist with complex </a:t>
            </a:r>
            <a:r>
              <a:rPr lang="en-GB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losses</a:t>
            </a:r>
          </a:p>
          <a:p>
            <a:r>
              <a:rPr lang="en-GB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Creating shared </a:t>
            </a:r>
            <a:r>
              <a:rPr lang="en-GB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inventory </a:t>
            </a:r>
            <a:r>
              <a:rPr lang="en-GB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pool </a:t>
            </a:r>
            <a:r>
              <a:rPr lang="en-GB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critical </a:t>
            </a:r>
            <a:r>
              <a:rPr lang="en-GB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Owners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investing 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HR training and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73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990600" y="2362200"/>
            <a:ext cx="7848600" cy="2362200"/>
          </a:xfrm>
          <a:prstGeom prst="rect">
            <a:avLst/>
          </a:prstGeom>
        </p:spPr>
        <p:txBody>
          <a:bodyPr tIns="0">
            <a:normAutofit fontScale="5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‘A good presentation should be like a mini skirt. Short enough to arouse interest and long enough to cover the subject’ </a:t>
            </a:r>
            <a:r>
              <a:rPr lang="en-GB" sz="4200" dirty="0" smtClean="0"/>
              <a:t/>
            </a:r>
            <a:br>
              <a:rPr lang="en-GB" sz="4200" dirty="0" smtClean="0"/>
            </a:br>
            <a:endParaRPr lang="en-GB" sz="4200" dirty="0" smtClean="0"/>
          </a:p>
          <a:p>
            <a:pPr algn="ctr">
              <a:lnSpc>
                <a:spcPct val="150000"/>
              </a:lnSpc>
            </a:pPr>
            <a:r>
              <a:rPr lang="en-GB" sz="4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TED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009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en-GB" sz="4000" spc="3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GB" sz="4000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00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/>
          <a:lstStyle/>
          <a:p>
            <a:pPr marL="27432" indent="0" algn="ctr">
              <a:buNone/>
            </a:pPr>
            <a:endParaRPr lang="en-US" sz="24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" indent="0" algn="ctr">
              <a:buNone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Accidents don’t happen – They are caused</a:t>
            </a:r>
            <a:endParaRPr lang="en-GB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" indent="0" algn="ctr">
              <a:buNone/>
            </a:pPr>
            <a:r>
              <a:rPr lang="en-GB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That’s </a:t>
            </a:r>
            <a:r>
              <a:rPr lang="en-GB" sz="28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why loss </a:t>
            </a:r>
            <a:r>
              <a:rPr lang="en-GB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adjusters </a:t>
            </a:r>
            <a:r>
              <a:rPr lang="en-GB" sz="28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have </a:t>
            </a:r>
            <a:r>
              <a:rPr lang="en-GB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jobs!</a:t>
            </a:r>
            <a:endParaRPr lang="en-GB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" indent="0" algn="ctr">
              <a:buNone/>
            </a:pPr>
            <a:endParaRPr lang="en-US" sz="28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Power Plant Prime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Movers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Steam Turbines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Gas Turbines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Hydro Turbines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Wind Turbines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Internal combustion engines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Solar Photovoltaic cells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Nuclear Reactors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Common Causes of Failure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Gas, Steam &amp; Hydro Turbines </a:t>
            </a:r>
            <a:endParaRPr lang="en-US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Ruptures, High Cycle Fatigue, Blade failures, Design failures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GB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Wind </a:t>
            </a:r>
            <a:r>
              <a:rPr lang="en-GB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turbines</a:t>
            </a:r>
          </a:p>
          <a:p>
            <a:pPr marL="642366" lvl="1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Lightning, Electrical Fires</a:t>
            </a:r>
            <a:r>
              <a:rPr lang="en-GB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Gearbox </a:t>
            </a:r>
            <a:r>
              <a:rPr lang="en-GB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failures, Remote locations 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Engines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Overheating, Lubrication failure, High speed equipment (Turbochargers), Fire</a:t>
            </a:r>
            <a:r>
              <a:rPr lang="en-US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Generators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Ruptures, Short </a:t>
            </a:r>
            <a:r>
              <a:rPr lang="en-GB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circuits, </a:t>
            </a:r>
            <a:r>
              <a:rPr lang="en-GB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Explosions, Fire</a:t>
            </a:r>
            <a:endParaRPr lang="en-GB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Transformers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Explosion, Fire ,Insulation failures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Boilers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Explosion , Fire			</a:t>
            </a:r>
            <a:endParaRPr lang="en-US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Business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Reduces capacity available to Grid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Delays in construction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Loss of revenue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Delayed startup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Business Interruption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Losses to Insurers / Reinsurers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Impact on Renewal Premiums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9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19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Power plant Losses in Pakistan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2007-2012 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IPP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Gas Turbine Compressor Blade &amp; Shaft damage – MBD/ BI </a:t>
            </a:r>
            <a:endParaRPr lang="en-US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Faulty design of air intake filter system. Blade fouling and damage to 9 stages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damage &amp; BI Claim US$ 10.5 m</a:t>
            </a: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IPP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HFO Diesel Generator – Alternator Damages – EAR/ 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DSU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Design fault in Alternator Base foot design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 delayed 6 months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Loss paid under Warranty by OEM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 Shayan Ahmed\AppData\Local\Microsoft\Windows\Temporary Internet Files\Content.Outlook\R5T2UHRT\HMCL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985041" cy="1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 Wind Power plant under construction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Turbine Rotor blade damaged due to sudden wind/ rainstorm.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Turbine Rotor assembly damaged during lifting operation for mating with Nacelle on Mast</a:t>
            </a:r>
            <a:r>
              <a:rPr lang="en-US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730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 Steam Turbine Plant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Plant site submerged due to  overflow from breached  irrigation canal during heavy rains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damage and BI 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Claim US$ 50 m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90D-29F0-48B3-9362-E466F7A7CC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Power plant Losses in Pakistan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2007-2012 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702</Words>
  <Application>Microsoft Office PowerPoint</Application>
  <PresentationFormat>On-screen Show (4:3)</PresentationFormat>
  <Paragraphs>175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Power Plant Losses - Examples from Pakistan</vt:lpstr>
      <vt:lpstr>Outline</vt:lpstr>
      <vt:lpstr>Slide 3</vt:lpstr>
      <vt:lpstr>Slide 4</vt:lpstr>
      <vt:lpstr>Power Plant Prime Movers </vt:lpstr>
      <vt:lpstr>Common Causes of Failure</vt:lpstr>
      <vt:lpstr>Business Consequences</vt:lpstr>
      <vt:lpstr>Power plant Losses in Pakistan  2007-2012 </vt:lpstr>
      <vt:lpstr>Power plant Losses in Pakistan  2007-2012 </vt:lpstr>
      <vt:lpstr>130 Mw Hydel Power Project - Flood Loss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IPP  CC Gas Turbine Rotor damage – EAR / DSU</vt:lpstr>
      <vt:lpstr>  GT-1 Control Cabin    GT-2 Control Cabin</vt:lpstr>
      <vt:lpstr>Slide 20</vt:lpstr>
      <vt:lpstr>Slide 21</vt:lpstr>
      <vt:lpstr>Slide 22</vt:lpstr>
      <vt:lpstr>IPP Steam Turbine Rotor damage  – MBD/ BI</vt:lpstr>
      <vt:lpstr>Slide 24</vt:lpstr>
      <vt:lpstr>Hydro Power Flood Loss</vt:lpstr>
      <vt:lpstr>Slide 26</vt:lpstr>
      <vt:lpstr>CC Gas Turbine IPP</vt:lpstr>
      <vt:lpstr>Slide 28</vt:lpstr>
      <vt:lpstr>Lessons to be Learnt</vt:lpstr>
      <vt:lpstr>Thank You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Claims Managment</dc:title>
  <dc:creator>Mansoor Ali Khan</dc:creator>
  <cp:lastModifiedBy>Computer-1</cp:lastModifiedBy>
  <cp:revision>189</cp:revision>
  <dcterms:created xsi:type="dcterms:W3CDTF">2012-11-07T09:24:01Z</dcterms:created>
  <dcterms:modified xsi:type="dcterms:W3CDTF">2012-12-07T11:32:10Z</dcterms:modified>
</cp:coreProperties>
</file>